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92" r:id="rId27"/>
    <p:sldId id="293" r:id="rId28"/>
    <p:sldId id="281" r:id="rId29"/>
    <p:sldId id="282" r:id="rId30"/>
    <p:sldId id="283" r:id="rId31"/>
    <p:sldId id="284" r:id="rId32"/>
    <p:sldId id="285" r:id="rId33"/>
    <p:sldId id="286" r:id="rId34"/>
    <p:sldId id="287" r:id="rId35"/>
    <p:sldId id="288" r:id="rId36"/>
    <p:sldId id="289" r:id="rId37"/>
    <p:sldId id="290" r:id="rId38"/>
    <p:sldId id="291" r:id="rId39"/>
    <p:sldId id="294"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tableStyles" Target="tableStyle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presProps" Target="pres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heme" Target="theme/theme1.xml"/><Relationship Id="rId41" Type="http://schemas.openxmlformats.org/officeDocument/2006/relationships/printerSettings" Target="printerSettings/printerSettings1.bin"/><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AE8EF7-4102-1346-9F18-4636162A4A84}"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E8EF7-4102-1346-9F18-4636162A4A84}"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E8EF7-4102-1346-9F18-4636162A4A84}"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E8EF7-4102-1346-9F18-4636162A4A84}"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AE8EF7-4102-1346-9F18-4636162A4A84}"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AE8EF7-4102-1346-9F18-4636162A4A84}" type="datetimeFigureOut">
              <a:rPr lang="en-US" smtClean="0"/>
              <a:pPr/>
              <a:t>5/17/12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AE8EF7-4102-1346-9F18-4636162A4A84}" type="datetimeFigureOut">
              <a:rPr lang="en-US" smtClean="0"/>
              <a:pPr/>
              <a:t>5/17/12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AE8EF7-4102-1346-9F18-4636162A4A84}" type="datetimeFigureOut">
              <a:rPr lang="en-US" smtClean="0"/>
              <a:pPr/>
              <a:t>5/17/12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AE8EF7-4102-1346-9F18-4636162A4A84}" type="datetimeFigureOut">
              <a:rPr lang="en-US" smtClean="0"/>
              <a:pPr/>
              <a:t>5/17/12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AE8EF7-4102-1346-9F18-4636162A4A84}" type="datetimeFigureOut">
              <a:rPr lang="en-US" smtClean="0"/>
              <a:pPr/>
              <a:t>5/17/12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AE8EF7-4102-1346-9F18-4636162A4A84}" type="datetimeFigureOut">
              <a:rPr lang="en-US" smtClean="0"/>
              <a:pPr/>
              <a:t>5/17/12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B93FEF-DCF9-E546-AB23-99D7BBDB0A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E8EF7-4102-1346-9F18-4636162A4A84}" type="datetimeFigureOut">
              <a:rPr lang="en-US" smtClean="0"/>
              <a:pPr/>
              <a:t>5/17/12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B93FEF-DCF9-E546-AB23-99D7BBDB0A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286112"/>
          </a:xfrm>
        </p:spPr>
        <p:txBody>
          <a:bodyPr>
            <a:normAutofit/>
          </a:bodyPr>
          <a:lstStyle/>
          <a:p>
            <a:r>
              <a:rPr lang="en-US" dirty="0" smtClean="0"/>
              <a:t>Final Review</a:t>
            </a:r>
            <a:br>
              <a:rPr lang="en-US" dirty="0" smtClean="0"/>
            </a:br>
            <a:r>
              <a:rPr lang="en-US" dirty="0" smtClean="0"/>
              <a:t/>
            </a:r>
            <a:br>
              <a:rPr lang="en-US" dirty="0" smtClean="0"/>
            </a:br>
            <a:r>
              <a:rPr lang="en-US" dirty="0" smtClean="0"/>
              <a:t>Don’t worry, you won’t end up looking like this when you see the test…</a:t>
            </a:r>
            <a:br>
              <a:rPr lang="en-US" dirty="0" smtClean="0"/>
            </a:br>
            <a:r>
              <a:rPr lang="en-US" dirty="0" smtClean="0"/>
              <a:t/>
            </a:r>
            <a:br>
              <a:rPr lang="en-US"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Hace</a:t>
            </a:r>
            <a:r>
              <a:rPr lang="en-US" dirty="0" smtClean="0"/>
              <a:t> sol, </a:t>
            </a:r>
            <a:r>
              <a:rPr lang="en-US" dirty="0" err="1" smtClean="0"/>
              <a:t>hace</a:t>
            </a:r>
            <a:r>
              <a:rPr lang="en-US" dirty="0" smtClean="0"/>
              <a:t> </a:t>
            </a:r>
            <a:r>
              <a:rPr lang="en-US" dirty="0" err="1" smtClean="0"/>
              <a:t>calor</a:t>
            </a:r>
            <a:r>
              <a:rPr lang="en-US" dirty="0" smtClean="0"/>
              <a:t>, no </a:t>
            </a:r>
            <a:r>
              <a:rPr lang="en-US" dirty="0" err="1" smtClean="0"/>
              <a:t>llueve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73692" y="1600200"/>
            <a:ext cx="5690396" cy="426779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Comó</a:t>
            </a:r>
            <a:r>
              <a:rPr lang="en-US" dirty="0" smtClean="0"/>
              <a:t> </a:t>
            </a:r>
            <a:r>
              <a:rPr lang="en-US" dirty="0" err="1" smtClean="0"/>
              <a:t>está</a:t>
            </a:r>
            <a:r>
              <a:rPr lang="en-US" dirty="0" smtClean="0"/>
              <a:t> el </a:t>
            </a:r>
            <a:r>
              <a:rPr lang="en-US" dirty="0" err="1" smtClean="0"/>
              <a:t>tiempo</a:t>
            </a:r>
            <a:r>
              <a:rPr lang="en-US" dirty="0" smtClean="0"/>
              <a:t> en… the jungle?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55595" y="1417638"/>
            <a:ext cx="4575696" cy="46372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Llueve</a:t>
            </a:r>
            <a:r>
              <a:rPr lang="en-US" dirty="0" smtClean="0"/>
              <a:t> mucho, </a:t>
            </a:r>
            <a:r>
              <a:rPr lang="en-US" dirty="0" err="1" smtClean="0"/>
              <a:t>hace</a:t>
            </a:r>
            <a:r>
              <a:rPr lang="en-US" dirty="0" smtClean="0"/>
              <a:t> </a:t>
            </a:r>
            <a:r>
              <a:rPr lang="en-US" dirty="0" err="1" smtClean="0"/>
              <a:t>calor</a:t>
            </a:r>
            <a:r>
              <a:rPr lang="en-US" dirty="0" smtClean="0"/>
              <a:t>, no </a:t>
            </a:r>
            <a:r>
              <a:rPr lang="en-US" dirty="0" err="1" smtClean="0"/>
              <a:t>nieva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55595" y="1417638"/>
            <a:ext cx="4575696" cy="46372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Comó</a:t>
            </a:r>
            <a:r>
              <a:rPr lang="en-US" dirty="0" smtClean="0"/>
              <a:t> </a:t>
            </a:r>
            <a:r>
              <a:rPr lang="en-US" dirty="0" err="1" smtClean="0"/>
              <a:t>está</a:t>
            </a:r>
            <a:r>
              <a:rPr lang="en-US" dirty="0" smtClean="0"/>
              <a:t> el </a:t>
            </a:r>
            <a:r>
              <a:rPr lang="en-US" dirty="0" err="1" smtClean="0"/>
              <a:t>tiempo</a:t>
            </a:r>
            <a:r>
              <a:rPr lang="en-US" dirty="0" smtClean="0"/>
              <a:t> en… Puerto Rico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62812" y="1600200"/>
            <a:ext cx="5646164" cy="422917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Hace</a:t>
            </a:r>
            <a:r>
              <a:rPr lang="en-US" dirty="0" smtClean="0"/>
              <a:t> sol, </a:t>
            </a:r>
            <a:r>
              <a:rPr lang="en-US" dirty="0" err="1" smtClean="0"/>
              <a:t>hace</a:t>
            </a:r>
            <a:r>
              <a:rPr lang="en-US" dirty="0" smtClean="0"/>
              <a:t> </a:t>
            </a:r>
            <a:r>
              <a:rPr lang="en-US" dirty="0" err="1" smtClean="0"/>
              <a:t>calor</a:t>
            </a:r>
            <a:r>
              <a:rPr lang="en-US" dirty="0" smtClean="0"/>
              <a:t>, </a:t>
            </a:r>
            <a:r>
              <a:rPr lang="en-US" dirty="0" err="1" smtClean="0"/>
              <a:t>hace</a:t>
            </a:r>
            <a:r>
              <a:rPr lang="en-US" dirty="0" smtClean="0"/>
              <a:t> fresco, </a:t>
            </a:r>
            <a:r>
              <a:rPr lang="en-US" dirty="0" err="1" smtClean="0"/>
              <a:t>hace</a:t>
            </a:r>
            <a:r>
              <a:rPr lang="en-US" dirty="0" smtClean="0"/>
              <a:t> </a:t>
            </a:r>
            <a:r>
              <a:rPr lang="en-US" dirty="0" err="1" smtClean="0"/>
              <a:t>buen</a:t>
            </a:r>
            <a:r>
              <a:rPr lang="en-US" dirty="0" smtClean="0"/>
              <a:t> </a:t>
            </a:r>
            <a:r>
              <a:rPr lang="en-US" dirty="0" err="1" smtClean="0"/>
              <a:t>tiempo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62812" y="1600200"/>
            <a:ext cx="5646164" cy="422917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5998631"/>
          </a:xfrm>
        </p:spPr>
        <p:txBody>
          <a:bodyPr/>
          <a:lstStyle/>
          <a:p>
            <a:r>
              <a:rPr lang="en-US" dirty="0" smtClean="0"/>
              <a:t>Write five </a:t>
            </a:r>
            <a:r>
              <a:rPr lang="en-US" dirty="0" smtClean="0"/>
              <a:t>chores </a:t>
            </a:r>
            <a:r>
              <a:rPr lang="en-US" dirty="0" smtClean="0"/>
              <a:t>you do at home and the rooms you do them in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61954"/>
          </a:xfrm>
        </p:spPr>
        <p:txBody>
          <a:bodyPr>
            <a:normAutofit/>
          </a:bodyPr>
          <a:lstStyle/>
          <a:p>
            <a:pPr fontAlgn="t"/>
            <a:r>
              <a:rPr lang="en-US" sz="1800" dirty="0" smtClean="0"/>
              <a:t/>
            </a:r>
            <a:br>
              <a:rPr lang="en-US" sz="1800" dirty="0" smtClean="0"/>
            </a:br>
            <a:r>
              <a:rPr lang="en-US" sz="1800" b="1" dirty="0" smtClean="0"/>
              <a:t/>
            </a:r>
            <a:br>
              <a:rPr lang="en-US" sz="1800" b="1" dirty="0" smtClean="0"/>
            </a:br>
            <a:endParaRPr lang="en-US" dirty="0"/>
          </a:p>
        </p:txBody>
      </p:sp>
      <p:graphicFrame>
        <p:nvGraphicFramePr>
          <p:cNvPr id="4" name="Table 3"/>
          <p:cNvGraphicFramePr>
            <a:graphicFrameLocks noGrp="1"/>
          </p:cNvGraphicFramePr>
          <p:nvPr/>
        </p:nvGraphicFramePr>
        <p:xfrm>
          <a:off x="1353626" y="820946"/>
          <a:ext cx="6096000" cy="3383280"/>
        </p:xfrm>
        <a:graphic>
          <a:graphicData uri="http://schemas.openxmlformats.org/drawingml/2006/table">
            <a:tbl>
              <a:tblPr firstRow="1" bandRow="1">
                <a:tableStyleId>{5C22544A-7EE6-4342-B048-85BDC9FD1C3A}</a:tableStyleId>
              </a:tblPr>
              <a:tblGrid>
                <a:gridCol w="3048000"/>
                <a:gridCol w="3048000"/>
              </a:tblGrid>
              <a:tr h="3038944">
                <a:tc>
                  <a:txBody>
                    <a:bodyPr/>
                    <a:lstStyle/>
                    <a:p>
                      <a:r>
                        <a:rPr lang="en-US" sz="1800" b="1" dirty="0" err="1" smtClean="0"/>
                        <a:t>Arreglar</a:t>
                      </a:r>
                      <a:r>
                        <a:rPr lang="en-US" sz="1800" b="1" dirty="0" smtClean="0"/>
                        <a:t> el </a:t>
                      </a:r>
                      <a:r>
                        <a:rPr lang="en-US" sz="1800" b="1" dirty="0" err="1" smtClean="0"/>
                        <a:t>cuarto</a:t>
                      </a:r>
                      <a:r>
                        <a:rPr lang="en-US" sz="1800" b="1" dirty="0" smtClean="0"/>
                        <a:t>- clean your room</a:t>
                      </a:r>
                      <a:r>
                        <a:rPr lang="en-US" sz="1800" dirty="0" smtClean="0"/>
                        <a:t/>
                      </a:r>
                      <a:br>
                        <a:rPr lang="en-US" sz="1800" dirty="0" smtClean="0"/>
                      </a:br>
                      <a:r>
                        <a:rPr lang="en-US" sz="1800" b="1" dirty="0" err="1" smtClean="0"/>
                        <a:t>Colgar</a:t>
                      </a:r>
                      <a:r>
                        <a:rPr lang="en-US" sz="1800" b="1" dirty="0" smtClean="0"/>
                        <a:t> la </a:t>
                      </a:r>
                      <a:r>
                        <a:rPr lang="en-US" sz="1800" b="1" dirty="0" err="1" smtClean="0"/>
                        <a:t>ropa</a:t>
                      </a:r>
                      <a:r>
                        <a:rPr lang="en-US" sz="1800" b="1" dirty="0" smtClean="0"/>
                        <a:t>- hang up clothes</a:t>
                      </a:r>
                      <a:r>
                        <a:rPr lang="en-US" sz="1800" dirty="0" smtClean="0"/>
                        <a:t/>
                      </a:r>
                      <a:br>
                        <a:rPr lang="en-US" sz="1800" dirty="0" smtClean="0"/>
                      </a:br>
                      <a:r>
                        <a:rPr lang="en-US" sz="1800" b="1" dirty="0" err="1" smtClean="0"/>
                        <a:t>Cocinar/preparar</a:t>
                      </a:r>
                      <a:r>
                        <a:rPr lang="en-US" sz="1800" b="1" dirty="0" smtClean="0"/>
                        <a:t> la comida-make food</a:t>
                      </a:r>
                      <a:r>
                        <a:rPr lang="en-US" sz="1800" dirty="0" smtClean="0"/>
                        <a:t/>
                      </a:r>
                      <a:br>
                        <a:rPr lang="en-US" sz="1800" dirty="0" smtClean="0"/>
                      </a:br>
                      <a:r>
                        <a:rPr lang="en-US" sz="1800" b="1" dirty="0" err="1" smtClean="0"/>
                        <a:t>Pasar</a:t>
                      </a:r>
                      <a:r>
                        <a:rPr lang="en-US" sz="1800" b="1" dirty="0" smtClean="0"/>
                        <a:t> la </a:t>
                      </a:r>
                      <a:r>
                        <a:rPr lang="en-US" sz="1800" b="1" dirty="0" err="1" smtClean="0"/>
                        <a:t>aspiradora</a:t>
                      </a:r>
                      <a:r>
                        <a:rPr lang="en-US" sz="1800" b="1" dirty="0" smtClean="0"/>
                        <a:t>- vacuum</a:t>
                      </a:r>
                      <a:r>
                        <a:rPr lang="en-US" sz="1800" dirty="0" smtClean="0"/>
                        <a:t/>
                      </a:r>
                      <a:br>
                        <a:rPr lang="en-US" sz="1800" dirty="0" smtClean="0"/>
                      </a:br>
                      <a:r>
                        <a:rPr lang="en-US" sz="1800" b="1" dirty="0" err="1" smtClean="0"/>
                        <a:t>Limpiar</a:t>
                      </a:r>
                      <a:r>
                        <a:rPr lang="en-US" sz="1800" b="1" dirty="0" smtClean="0"/>
                        <a:t>- Clean</a:t>
                      </a:r>
                      <a:r>
                        <a:rPr lang="en-US" sz="1800" dirty="0" smtClean="0"/>
                        <a:t/>
                      </a:r>
                      <a:br>
                        <a:rPr lang="en-US" sz="1800" dirty="0" smtClean="0"/>
                      </a:br>
                      <a:r>
                        <a:rPr lang="en-US" sz="1800" b="1" dirty="0" err="1" smtClean="0"/>
                        <a:t>Poner</a:t>
                      </a:r>
                      <a:r>
                        <a:rPr lang="en-US" sz="1800" b="1" dirty="0" smtClean="0"/>
                        <a:t> </a:t>
                      </a:r>
                      <a:r>
                        <a:rPr lang="en-US" sz="1800" b="1" dirty="0" err="1" smtClean="0"/>
                        <a:t>las</a:t>
                      </a:r>
                      <a:r>
                        <a:rPr lang="en-US" sz="1800" b="1" dirty="0" smtClean="0"/>
                        <a:t> </a:t>
                      </a:r>
                      <a:r>
                        <a:rPr lang="en-US" sz="1800" b="1" dirty="0" err="1" smtClean="0"/>
                        <a:t>cosas</a:t>
                      </a:r>
                      <a:r>
                        <a:rPr lang="en-US" sz="1800" b="1" dirty="0" smtClean="0"/>
                        <a:t> in </a:t>
                      </a:r>
                      <a:r>
                        <a:rPr lang="en-US" sz="1800" b="1" dirty="0" err="1" smtClean="0"/>
                        <a:t>su</a:t>
                      </a:r>
                      <a:r>
                        <a:rPr lang="en-US" sz="1800" b="1" dirty="0" smtClean="0"/>
                        <a:t> </a:t>
                      </a:r>
                      <a:r>
                        <a:rPr lang="en-US" sz="1800" b="1" dirty="0" err="1" smtClean="0"/>
                        <a:t>lugar</a:t>
                      </a:r>
                      <a:r>
                        <a:rPr lang="en-US" sz="1800" b="1" dirty="0" smtClean="0"/>
                        <a:t>- put things away</a:t>
                      </a:r>
                      <a:endParaRPr lang="en-US" dirty="0"/>
                    </a:p>
                  </a:txBody>
                  <a:tcPr/>
                </a:tc>
                <a:tc>
                  <a:txBody>
                    <a:bodyPr/>
                    <a:lstStyle/>
                    <a:p>
                      <a:r>
                        <a:rPr lang="en-US" sz="1800" b="1" dirty="0" err="1" smtClean="0"/>
                        <a:t>Poner</a:t>
                      </a:r>
                      <a:r>
                        <a:rPr lang="en-US" sz="1800" b="1" dirty="0" smtClean="0"/>
                        <a:t> la mesa- set the table</a:t>
                      </a:r>
                      <a:r>
                        <a:rPr lang="en-US" sz="1800" dirty="0" smtClean="0"/>
                        <a:t/>
                      </a:r>
                      <a:br>
                        <a:rPr lang="en-US" sz="1800" dirty="0" smtClean="0"/>
                      </a:br>
                      <a:r>
                        <a:rPr lang="en-US" sz="1800" b="1" dirty="0" err="1" smtClean="0"/>
                        <a:t>Recoger</a:t>
                      </a:r>
                      <a:r>
                        <a:rPr lang="en-US" sz="1800" b="1" dirty="0" smtClean="0"/>
                        <a:t> la mesa- clear the table</a:t>
                      </a:r>
                      <a:br>
                        <a:rPr lang="en-US" sz="1800" b="1" dirty="0" smtClean="0"/>
                      </a:br>
                      <a:r>
                        <a:rPr lang="en-US" sz="1800" b="1" dirty="0" err="1" smtClean="0"/>
                        <a:t>Sacar</a:t>
                      </a:r>
                      <a:r>
                        <a:rPr lang="en-US" sz="1800" b="1" dirty="0" smtClean="0"/>
                        <a:t> la </a:t>
                      </a:r>
                      <a:r>
                        <a:rPr lang="en-US" sz="1800" b="1" dirty="0" err="1" smtClean="0"/>
                        <a:t>basura</a:t>
                      </a:r>
                      <a:r>
                        <a:rPr lang="en-US" sz="1800" b="1" dirty="0" smtClean="0"/>
                        <a:t>- take out the trash</a:t>
                      </a:r>
                      <a:r>
                        <a:rPr lang="en-US" sz="1800" dirty="0" smtClean="0"/>
                        <a:t/>
                      </a:r>
                      <a:br>
                        <a:rPr lang="en-US" sz="1800" dirty="0" smtClean="0"/>
                      </a:br>
                      <a:r>
                        <a:rPr lang="en-US" sz="1800" b="1" dirty="0" smtClean="0"/>
                        <a:t>Dar de comer- feed</a:t>
                      </a:r>
                      <a:r>
                        <a:rPr lang="en-US" sz="1800" dirty="0" smtClean="0"/>
                        <a:t/>
                      </a:r>
                      <a:br>
                        <a:rPr lang="en-US" sz="1800" dirty="0" smtClean="0"/>
                      </a:br>
                      <a:r>
                        <a:rPr lang="en-US" sz="1800" b="1" dirty="0" err="1" smtClean="0"/>
                        <a:t>Lavar</a:t>
                      </a:r>
                      <a:r>
                        <a:rPr lang="en-US" sz="1800" b="1" dirty="0" smtClean="0"/>
                        <a:t>- wash</a:t>
                      </a:r>
                      <a:r>
                        <a:rPr lang="en-US" sz="1800" dirty="0" smtClean="0"/>
                        <a:t/>
                      </a:r>
                      <a:br>
                        <a:rPr lang="en-US" sz="1800" dirty="0" smtClean="0"/>
                      </a:br>
                      <a:r>
                        <a:rPr lang="en-US" sz="1800" b="1" dirty="0" err="1" smtClean="0"/>
                        <a:t>Ir</a:t>
                      </a:r>
                      <a:r>
                        <a:rPr lang="en-US" sz="1800" b="1" dirty="0" smtClean="0"/>
                        <a:t> a </a:t>
                      </a:r>
                      <a:r>
                        <a:rPr lang="en-US" sz="1800" b="1" dirty="0" err="1" smtClean="0"/>
                        <a:t>buscar</a:t>
                      </a:r>
                      <a:r>
                        <a:rPr lang="en-US" sz="1800" b="1" dirty="0" smtClean="0"/>
                        <a:t>- grocery shop for…</a:t>
                      </a:r>
                      <a:r>
                        <a:rPr lang="en-US" sz="1800" dirty="0" smtClean="0"/>
                        <a:t/>
                      </a:r>
                      <a:br>
                        <a:rPr lang="en-US" sz="1800" dirty="0" smtClean="0"/>
                      </a:br>
                      <a:r>
                        <a:rPr lang="en-US" sz="1800" b="1" dirty="0" err="1" smtClean="0"/>
                        <a:t>Barrer</a:t>
                      </a:r>
                      <a:r>
                        <a:rPr lang="en-US" sz="1800" b="1" dirty="0" smtClean="0"/>
                        <a:t>- sweep</a:t>
                      </a:r>
                      <a:r>
                        <a:rPr lang="en-US" sz="1800" dirty="0" smtClean="0"/>
                        <a:t/>
                      </a:r>
                      <a:br>
                        <a:rPr lang="en-US" sz="1800" dirty="0" smtClean="0"/>
                      </a:br>
                      <a:r>
                        <a:rPr lang="en-US" sz="1800" b="1" dirty="0" err="1" smtClean="0"/>
                        <a:t>Limpio</a:t>
                      </a:r>
                      <a:r>
                        <a:rPr lang="en-US" sz="1800" b="1" dirty="0" smtClean="0"/>
                        <a:t>-clean</a:t>
                      </a:r>
                      <a:r>
                        <a:rPr lang="en-US" sz="1800" dirty="0" smtClean="0"/>
                        <a:t/>
                      </a:r>
                      <a:br>
                        <a:rPr lang="en-US" sz="1800" dirty="0" smtClean="0"/>
                      </a:br>
                      <a:r>
                        <a:rPr lang="en-US" sz="1800" b="1" dirty="0" err="1" smtClean="0"/>
                        <a:t>Sucio</a:t>
                      </a:r>
                      <a:r>
                        <a:rPr lang="en-US" sz="1800" b="1" dirty="0" smtClean="0"/>
                        <a:t>- dirty</a:t>
                      </a:r>
                      <a:r>
                        <a:rPr lang="en-US" b="1" dirty="0" smtClean="0"/>
                        <a:t/>
                      </a:r>
                      <a:br>
                        <a:rPr lang="en-US" b="1" dirty="0" smtClean="0"/>
                      </a:br>
                      <a:endParaRPr lang="en-US"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59225"/>
          </a:xfrm>
        </p:spPr>
        <p:txBody>
          <a:bodyPr/>
          <a:lstStyle/>
          <a:p>
            <a:endParaRPr lang="en-US" dirty="0"/>
          </a:p>
        </p:txBody>
      </p:sp>
      <p:graphicFrame>
        <p:nvGraphicFramePr>
          <p:cNvPr id="3" name="Table 2"/>
          <p:cNvGraphicFramePr>
            <a:graphicFrameLocks noGrp="1"/>
          </p:cNvGraphicFramePr>
          <p:nvPr/>
        </p:nvGraphicFramePr>
        <p:xfrm>
          <a:off x="457200" y="1347591"/>
          <a:ext cx="8229600" cy="4480560"/>
        </p:xfrm>
        <a:graphic>
          <a:graphicData uri="http://schemas.openxmlformats.org/drawingml/2006/table">
            <a:tbl>
              <a:tblPr firstRow="1" bandRow="1">
                <a:tableStyleId>{5C22544A-7EE6-4342-B048-85BDC9FD1C3A}</a:tableStyleId>
              </a:tblPr>
              <a:tblGrid>
                <a:gridCol w="4114800"/>
                <a:gridCol w="4114800"/>
              </a:tblGrid>
              <a:tr h="4457537">
                <a:tc>
                  <a:txBody>
                    <a:bodyPr/>
                    <a:lstStyle/>
                    <a:p>
                      <a:r>
                        <a:rPr lang="en-US" sz="2400" dirty="0" smtClean="0"/>
                        <a:t>La</a:t>
                      </a:r>
                      <a:r>
                        <a:rPr lang="en-US" sz="2400" baseline="0" dirty="0" smtClean="0"/>
                        <a:t> casa- the house</a:t>
                      </a:r>
                    </a:p>
                    <a:p>
                      <a:r>
                        <a:rPr lang="en-US" sz="2400" baseline="0" dirty="0" smtClean="0"/>
                        <a:t>El </a:t>
                      </a:r>
                      <a:r>
                        <a:rPr lang="en-US" sz="2400" baseline="0" dirty="0" err="1" smtClean="0"/>
                        <a:t>apartamento</a:t>
                      </a:r>
                      <a:r>
                        <a:rPr lang="en-US" sz="2400" baseline="0" dirty="0" smtClean="0"/>
                        <a:t>- the apartment</a:t>
                      </a:r>
                    </a:p>
                    <a:p>
                      <a:r>
                        <a:rPr lang="en-US" sz="2400" baseline="0" dirty="0" smtClean="0"/>
                        <a:t>El </a:t>
                      </a:r>
                      <a:r>
                        <a:rPr lang="en-US" sz="2400" baseline="0" dirty="0" err="1" smtClean="0"/>
                        <a:t>cuarto</a:t>
                      </a:r>
                      <a:r>
                        <a:rPr lang="en-US" sz="2400" baseline="0" dirty="0" smtClean="0"/>
                        <a:t>- the room</a:t>
                      </a:r>
                    </a:p>
                    <a:p>
                      <a:r>
                        <a:rPr lang="en-US" sz="2400" baseline="0" dirty="0" smtClean="0"/>
                        <a:t>La </a:t>
                      </a:r>
                      <a:r>
                        <a:rPr lang="en-US" sz="2400" baseline="0" dirty="0" err="1" smtClean="0"/>
                        <a:t>sala</a:t>
                      </a:r>
                      <a:r>
                        <a:rPr lang="en-US" sz="2400" baseline="0" dirty="0" smtClean="0"/>
                        <a:t>- the living room</a:t>
                      </a:r>
                    </a:p>
                    <a:p>
                      <a:r>
                        <a:rPr lang="en-US" sz="2400" baseline="0" dirty="0" smtClean="0"/>
                        <a:t>El </a:t>
                      </a:r>
                      <a:r>
                        <a:rPr lang="en-US" sz="2400" baseline="0" dirty="0" err="1" smtClean="0"/>
                        <a:t>dormitorio</a:t>
                      </a:r>
                      <a:r>
                        <a:rPr lang="en-US" sz="2400" baseline="0" dirty="0" smtClean="0"/>
                        <a:t>- the bedroom</a:t>
                      </a:r>
                    </a:p>
                    <a:p>
                      <a:r>
                        <a:rPr lang="en-US" sz="2400" baseline="0" dirty="0" smtClean="0"/>
                        <a:t>La </a:t>
                      </a:r>
                      <a:r>
                        <a:rPr lang="en-US" sz="2400" baseline="0" dirty="0" err="1" smtClean="0"/>
                        <a:t>recámera</a:t>
                      </a:r>
                      <a:r>
                        <a:rPr lang="en-US" sz="2400" baseline="0" dirty="0" smtClean="0"/>
                        <a:t>- the bedroom</a:t>
                      </a:r>
                    </a:p>
                    <a:p>
                      <a:r>
                        <a:rPr lang="en-US" sz="2400" baseline="0" dirty="0" smtClean="0"/>
                        <a:t>El (</a:t>
                      </a:r>
                      <a:r>
                        <a:rPr lang="en-US" sz="2400" baseline="0" dirty="0" err="1" smtClean="0"/>
                        <a:t>cuarto</a:t>
                      </a:r>
                      <a:r>
                        <a:rPr lang="en-US" sz="2400" baseline="0" dirty="0" smtClean="0"/>
                        <a:t> de) </a:t>
                      </a:r>
                      <a:r>
                        <a:rPr lang="en-US" sz="2400" baseline="0" dirty="0" err="1" smtClean="0"/>
                        <a:t>baño</a:t>
                      </a:r>
                      <a:r>
                        <a:rPr lang="en-US" sz="2400" baseline="0" dirty="0" smtClean="0"/>
                        <a:t>- the bathroom</a:t>
                      </a:r>
                    </a:p>
                    <a:p>
                      <a:r>
                        <a:rPr lang="en-US" sz="2400" baseline="0" dirty="0" smtClean="0"/>
                        <a:t>La </a:t>
                      </a:r>
                      <a:r>
                        <a:rPr lang="en-US" sz="2400" baseline="0" dirty="0" err="1" smtClean="0"/>
                        <a:t>cocina</a:t>
                      </a:r>
                      <a:r>
                        <a:rPr lang="en-US" sz="2400" baseline="0" dirty="0" smtClean="0"/>
                        <a:t>- the kitchen</a:t>
                      </a:r>
                    </a:p>
                    <a:p>
                      <a:endParaRPr lang="en-US" sz="2400" dirty="0"/>
                    </a:p>
                  </a:txBody>
                  <a:tcPr/>
                </a:tc>
                <a:tc>
                  <a:txBody>
                    <a:bodyPr/>
                    <a:lstStyle/>
                    <a:p>
                      <a:r>
                        <a:rPr lang="en-US" sz="2400" dirty="0" smtClean="0"/>
                        <a:t>El </a:t>
                      </a:r>
                      <a:r>
                        <a:rPr lang="en-US" sz="2400" dirty="0" err="1" smtClean="0"/>
                        <a:t>jardín</a:t>
                      </a:r>
                      <a:r>
                        <a:rPr lang="en-US" sz="2400" dirty="0" smtClean="0"/>
                        <a:t>-</a:t>
                      </a:r>
                      <a:r>
                        <a:rPr lang="en-US" sz="2400" baseline="0" dirty="0" smtClean="0"/>
                        <a:t> the garden</a:t>
                      </a:r>
                    </a:p>
                    <a:p>
                      <a:r>
                        <a:rPr lang="en-US" sz="2400" baseline="0" dirty="0" smtClean="0"/>
                        <a:t>La </a:t>
                      </a:r>
                      <a:r>
                        <a:rPr lang="en-US" sz="2400" baseline="0" dirty="0" err="1" smtClean="0"/>
                        <a:t>escalera</a:t>
                      </a:r>
                      <a:r>
                        <a:rPr lang="en-US" sz="2400" baseline="0" dirty="0" smtClean="0"/>
                        <a:t>- the staircase</a:t>
                      </a:r>
                    </a:p>
                    <a:p>
                      <a:r>
                        <a:rPr lang="en-US" sz="2400" baseline="0" dirty="0" smtClean="0"/>
                        <a:t>La </a:t>
                      </a:r>
                      <a:r>
                        <a:rPr lang="en-US" sz="2400" baseline="0" dirty="0" err="1" smtClean="0"/>
                        <a:t>puerta</a:t>
                      </a:r>
                      <a:r>
                        <a:rPr lang="en-US" sz="2400" baseline="0" dirty="0" smtClean="0"/>
                        <a:t>- the door</a:t>
                      </a:r>
                    </a:p>
                    <a:p>
                      <a:r>
                        <a:rPr lang="en-US" sz="2400" baseline="0" dirty="0" smtClean="0"/>
                        <a:t>La </a:t>
                      </a:r>
                      <a:r>
                        <a:rPr lang="en-US" sz="2400" baseline="0" dirty="0" err="1" smtClean="0"/>
                        <a:t>ventana</a:t>
                      </a:r>
                      <a:r>
                        <a:rPr lang="en-US" sz="2400" baseline="0" dirty="0" smtClean="0"/>
                        <a:t>- the window</a:t>
                      </a:r>
                    </a:p>
                    <a:p>
                      <a:r>
                        <a:rPr lang="en-US" sz="2400" baseline="0" dirty="0" smtClean="0"/>
                        <a:t>El </a:t>
                      </a:r>
                      <a:r>
                        <a:rPr lang="en-US" sz="2400" baseline="0" dirty="0" err="1" smtClean="0"/>
                        <a:t>piso</a:t>
                      </a:r>
                      <a:r>
                        <a:rPr lang="en-US" sz="2400" baseline="0" dirty="0" smtClean="0"/>
                        <a:t>- the floor</a:t>
                      </a:r>
                    </a:p>
                    <a:p>
                      <a:r>
                        <a:rPr lang="en-US" sz="2400" baseline="0" dirty="0" smtClean="0"/>
                        <a:t>El primer </a:t>
                      </a:r>
                      <a:r>
                        <a:rPr lang="en-US" sz="2400" baseline="0" dirty="0" err="1" smtClean="0"/>
                        <a:t>piso</a:t>
                      </a:r>
                      <a:r>
                        <a:rPr lang="en-US" sz="2400" baseline="0" dirty="0" smtClean="0"/>
                        <a:t>- the first floor</a:t>
                      </a:r>
                    </a:p>
                    <a:p>
                      <a:r>
                        <a:rPr lang="en-US" sz="2400" baseline="0" dirty="0" smtClean="0"/>
                        <a:t>El </a:t>
                      </a:r>
                      <a:r>
                        <a:rPr lang="en-US" sz="2400" baseline="0" dirty="0" err="1" smtClean="0"/>
                        <a:t>segundo</a:t>
                      </a:r>
                      <a:r>
                        <a:rPr lang="en-US" sz="2400" baseline="0" dirty="0" smtClean="0"/>
                        <a:t> </a:t>
                      </a:r>
                      <a:r>
                        <a:rPr lang="en-US" sz="2400" baseline="0" dirty="0" err="1" smtClean="0"/>
                        <a:t>piso</a:t>
                      </a:r>
                      <a:r>
                        <a:rPr lang="en-US" sz="2400" baseline="0" dirty="0" smtClean="0"/>
                        <a:t>- the second floor</a:t>
                      </a:r>
                    </a:p>
                    <a:p>
                      <a:r>
                        <a:rPr lang="en-US" sz="2400" baseline="0" dirty="0" smtClean="0"/>
                        <a:t>El </a:t>
                      </a:r>
                      <a:r>
                        <a:rPr lang="en-US" sz="2400" baseline="0" dirty="0" err="1" smtClean="0"/>
                        <a:t>tercer</a:t>
                      </a:r>
                      <a:r>
                        <a:rPr lang="en-US" sz="2400" baseline="0" dirty="0" smtClean="0"/>
                        <a:t> </a:t>
                      </a:r>
                      <a:r>
                        <a:rPr lang="en-US" sz="2400" baseline="0" dirty="0" err="1" smtClean="0"/>
                        <a:t>piso</a:t>
                      </a:r>
                      <a:r>
                        <a:rPr lang="en-US" sz="2400" baseline="0" dirty="0" smtClean="0"/>
                        <a:t>- the </a:t>
                      </a:r>
                      <a:r>
                        <a:rPr lang="en-US" sz="2400" baseline="0" dirty="0" err="1" smtClean="0"/>
                        <a:t>thrid</a:t>
                      </a:r>
                      <a:r>
                        <a:rPr lang="en-US" sz="2400" baseline="0" dirty="0" smtClean="0"/>
                        <a:t> floor</a:t>
                      </a:r>
                    </a:p>
                    <a:p>
                      <a:r>
                        <a:rPr lang="en-US" sz="2400" baseline="0" dirty="0" smtClean="0"/>
                        <a:t>La </a:t>
                      </a:r>
                      <a:r>
                        <a:rPr lang="en-US" sz="2400" baseline="0" dirty="0" err="1" smtClean="0"/>
                        <a:t>planta</a:t>
                      </a:r>
                      <a:r>
                        <a:rPr lang="en-US" sz="2400" baseline="0" dirty="0" smtClean="0"/>
                        <a:t> </a:t>
                      </a:r>
                      <a:r>
                        <a:rPr lang="en-US" sz="2400" baseline="0" dirty="0" err="1" smtClean="0"/>
                        <a:t>baja</a:t>
                      </a:r>
                      <a:r>
                        <a:rPr lang="en-US" sz="2400" baseline="0" dirty="0" smtClean="0"/>
                        <a:t>- the ground floor</a:t>
                      </a:r>
                    </a:p>
                    <a:p>
                      <a:endParaRPr lang="en-US" sz="24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441007"/>
          </a:xfrm>
        </p:spPr>
        <p:txBody>
          <a:bodyPr/>
          <a:lstStyle/>
          <a:p>
            <a:r>
              <a:rPr lang="en-US" dirty="0" smtClean="0"/>
              <a:t>Let’s write some together.</a:t>
            </a:r>
            <a:br>
              <a:rPr lang="en-US" dirty="0" smtClean="0"/>
            </a:br>
            <a:r>
              <a:rPr lang="en-US" dirty="0" err="1" smtClean="0"/>
              <a:t>Cuando</a:t>
            </a:r>
            <a:r>
              <a:rPr lang="en-US" dirty="0" smtClean="0"/>
              <a:t> </a:t>
            </a:r>
            <a:r>
              <a:rPr lang="en-US" dirty="0" err="1" smtClean="0"/>
              <a:t>vuelvo</a:t>
            </a:r>
            <a:r>
              <a:rPr lang="en-US" dirty="0" smtClean="0"/>
              <a:t> de </a:t>
            </a:r>
            <a:r>
              <a:rPr lang="en-US" dirty="0" err="1" smtClean="0"/>
              <a:t>escuela</a:t>
            </a:r>
            <a:r>
              <a:rPr lang="en-US" dirty="0" smtClean="0"/>
              <a: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lstStyle/>
          <a:p>
            <a:endParaRPr lang="en-US" dirty="0"/>
          </a:p>
        </p:txBody>
      </p:sp>
      <p:graphicFrame>
        <p:nvGraphicFramePr>
          <p:cNvPr id="5" name="Table 4"/>
          <p:cNvGraphicFramePr>
            <a:graphicFrameLocks noGrp="1"/>
          </p:cNvGraphicFramePr>
          <p:nvPr/>
        </p:nvGraphicFramePr>
        <p:xfrm>
          <a:off x="1524000" y="2179637"/>
          <a:ext cx="6096000" cy="2286000"/>
        </p:xfrm>
        <a:graphic>
          <a:graphicData uri="http://schemas.openxmlformats.org/drawingml/2006/table">
            <a:tbl>
              <a:tblPr firstRow="1" bandRow="1">
                <a:tableStyleId>{5C22544A-7EE6-4342-B048-85BDC9FD1C3A}</a:tableStyleId>
              </a:tblPr>
              <a:tblGrid>
                <a:gridCol w="3048000"/>
                <a:gridCol w="3048000"/>
              </a:tblGrid>
              <a:tr h="2202853">
                <a:tc>
                  <a:txBody>
                    <a:bodyPr/>
                    <a:lstStyle/>
                    <a:p>
                      <a:r>
                        <a:rPr lang="en-US" baseline="0" dirty="0" smtClean="0"/>
                        <a:t>El </a:t>
                      </a:r>
                      <a:r>
                        <a:rPr lang="en-US" baseline="0" dirty="0" err="1" smtClean="0"/>
                        <a:t>norte</a:t>
                      </a:r>
                      <a:r>
                        <a:rPr lang="en-US" baseline="0" dirty="0" smtClean="0"/>
                        <a:t>- the north</a:t>
                      </a:r>
                    </a:p>
                    <a:p>
                      <a:r>
                        <a:rPr lang="en-US" baseline="0" dirty="0" smtClean="0"/>
                        <a:t>El </a:t>
                      </a:r>
                      <a:r>
                        <a:rPr lang="en-US" baseline="0" dirty="0" err="1" smtClean="0"/>
                        <a:t>sur</a:t>
                      </a:r>
                      <a:r>
                        <a:rPr lang="en-US" baseline="0" dirty="0" smtClean="0"/>
                        <a:t>- the south</a:t>
                      </a:r>
                    </a:p>
                    <a:p>
                      <a:r>
                        <a:rPr lang="en-US" baseline="0" dirty="0" smtClean="0"/>
                        <a:t>El </a:t>
                      </a:r>
                      <a:r>
                        <a:rPr lang="en-US" baseline="0" dirty="0" err="1" smtClean="0"/>
                        <a:t>este</a:t>
                      </a:r>
                      <a:r>
                        <a:rPr lang="en-US" baseline="0" dirty="0" smtClean="0"/>
                        <a:t>- the east</a:t>
                      </a:r>
                    </a:p>
                    <a:p>
                      <a:r>
                        <a:rPr lang="en-US" baseline="0" dirty="0" smtClean="0"/>
                        <a:t>El </a:t>
                      </a:r>
                      <a:r>
                        <a:rPr lang="en-US" baseline="0" dirty="0" err="1" smtClean="0"/>
                        <a:t>oeste</a:t>
                      </a:r>
                      <a:r>
                        <a:rPr lang="en-US" baseline="0" dirty="0" smtClean="0"/>
                        <a:t>- the west</a:t>
                      </a:r>
                    </a:p>
                  </a:txBody>
                  <a:tcPr/>
                </a:tc>
                <a:tc>
                  <a:txBody>
                    <a:bodyPr/>
                    <a:lstStyle/>
                    <a:p>
                      <a:r>
                        <a:rPr lang="en-US" dirty="0" smtClean="0"/>
                        <a:t>La </a:t>
                      </a:r>
                      <a:r>
                        <a:rPr lang="en-US" dirty="0" err="1" smtClean="0"/>
                        <a:t>planta</a:t>
                      </a:r>
                      <a:r>
                        <a:rPr lang="en-US" dirty="0" smtClean="0"/>
                        <a:t>- the plant</a:t>
                      </a:r>
                    </a:p>
                    <a:p>
                      <a:r>
                        <a:rPr lang="en-US" dirty="0" smtClean="0"/>
                        <a:t>El </a:t>
                      </a:r>
                      <a:r>
                        <a:rPr lang="en-US" dirty="0" err="1" smtClean="0"/>
                        <a:t>aire</a:t>
                      </a:r>
                      <a:r>
                        <a:rPr lang="en-US" dirty="0" smtClean="0"/>
                        <a:t>- the air</a:t>
                      </a:r>
                    </a:p>
                    <a:p>
                      <a:r>
                        <a:rPr lang="en-US" dirty="0" smtClean="0"/>
                        <a:t>El </a:t>
                      </a:r>
                      <a:r>
                        <a:rPr lang="en-US" dirty="0" err="1" smtClean="0"/>
                        <a:t>agua</a:t>
                      </a:r>
                      <a:r>
                        <a:rPr lang="en-US" dirty="0" smtClean="0"/>
                        <a:t>- the water</a:t>
                      </a:r>
                    </a:p>
                    <a:p>
                      <a:r>
                        <a:rPr lang="en-US" dirty="0" smtClean="0"/>
                        <a:t>La </a:t>
                      </a:r>
                      <a:r>
                        <a:rPr lang="en-US" dirty="0" err="1" smtClean="0"/>
                        <a:t>tierra</a:t>
                      </a:r>
                      <a:r>
                        <a:rPr lang="en-US" dirty="0" smtClean="0"/>
                        <a:t>-</a:t>
                      </a:r>
                      <a:r>
                        <a:rPr lang="en-US" baseline="0" dirty="0" smtClean="0"/>
                        <a:t> the land</a:t>
                      </a:r>
                    </a:p>
                    <a:p>
                      <a:r>
                        <a:rPr lang="en-US" baseline="0" dirty="0" smtClean="0"/>
                        <a:t>El </a:t>
                      </a:r>
                      <a:r>
                        <a:rPr lang="en-US" baseline="0" dirty="0" err="1" smtClean="0"/>
                        <a:t>estado</a:t>
                      </a:r>
                      <a:r>
                        <a:rPr lang="en-US" baseline="0" dirty="0" smtClean="0"/>
                        <a:t>- the state</a:t>
                      </a:r>
                    </a:p>
                    <a:p>
                      <a:r>
                        <a:rPr lang="en-US" baseline="0" dirty="0" smtClean="0"/>
                        <a:t>El </a:t>
                      </a:r>
                      <a:r>
                        <a:rPr lang="en-US" baseline="0" dirty="0" err="1" smtClean="0"/>
                        <a:t>país</a:t>
                      </a:r>
                      <a:r>
                        <a:rPr lang="en-US" baseline="0" dirty="0" smtClean="0"/>
                        <a:t>- the country</a:t>
                      </a:r>
                    </a:p>
                    <a:p>
                      <a:r>
                        <a:rPr lang="en-US" baseline="0" dirty="0" smtClean="0"/>
                        <a:t>El </a:t>
                      </a:r>
                      <a:r>
                        <a:rPr lang="en-US" baseline="0" dirty="0" err="1" smtClean="0"/>
                        <a:t>mundo</a:t>
                      </a:r>
                      <a:r>
                        <a:rPr lang="en-US" baseline="0" dirty="0" smtClean="0"/>
                        <a:t>- the world</a:t>
                      </a:r>
                      <a:endParaRPr lang="en-US" dirty="0" smtClean="0"/>
                    </a:p>
                    <a:p>
                      <a:endParaRPr lang="en-US"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1792288" y="4800600"/>
            <a:ext cx="5486400" cy="1371600"/>
          </a:xfrm>
        </p:spPr>
        <p:txBody>
          <a:bodyPr/>
          <a:lstStyle/>
          <a:p>
            <a:r>
              <a:rPr lang="en-US" dirty="0" smtClean="0"/>
              <a:t>			</a:t>
            </a:r>
            <a:endParaRPr lang="en-US" dirty="0"/>
          </a:p>
        </p:txBody>
      </p:sp>
      <p:pic>
        <p:nvPicPr>
          <p:cNvPr id="5" name="Content Placeholder 4" descr="super_funny_animals_hilarious_pictures_strange-animal.jpg"/>
          <p:cNvPicPr>
            <a:picLocks noGrp="1" noChangeAspect="1"/>
          </p:cNvPicPr>
          <p:nvPr>
            <p:ph type="pic" idx="1"/>
          </p:nvPr>
        </p:nvPicPr>
        <p:blipFill>
          <a:blip r:embed="rId2"/>
          <a:srcRect l="-17941" r="-17941"/>
          <a:stretch>
            <a:fillRect/>
          </a:stretch>
        </p:blipFill>
        <p:spPr/>
      </p:pic>
      <p:sp>
        <p:nvSpPr>
          <p:cNvPr id="7" name="Text Placeholder 6"/>
          <p:cNvSpPr>
            <a:spLocks noGrp="1"/>
          </p:cNvSpPr>
          <p:nvPr>
            <p:ph type="body" sz="half" idx="2"/>
          </p:nvPr>
        </p:nvSpPr>
        <p:spPr>
          <a:xfrm>
            <a:off x="1792288" y="5034106"/>
            <a:ext cx="5486400" cy="573114"/>
          </a:xfrm>
        </p:spPr>
        <p:txBody>
          <a:bodyPr>
            <a:normAutofit/>
          </a:bodyPr>
          <a:lstStyle/>
          <a:p>
            <a:r>
              <a:rPr lang="en-US" sz="2000" dirty="0" smtClean="0"/>
              <a:t>			(as long as you study </a:t>
            </a:r>
            <a:r>
              <a:rPr lang="en-US" sz="2000" dirty="0" err="1" smtClean="0">
                <a:sym typeface="Wingdings"/>
              </a:rPr>
              <a:t></a:t>
            </a:r>
            <a:r>
              <a:rPr lang="en-US" sz="2000" dirty="0" smtClean="0">
                <a:sym typeface="Wingdings"/>
              </a:rPr>
              <a:t>)</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err="1" smtClean="0"/>
              <a:t>Dibujan</a:t>
            </a:r>
            <a:r>
              <a:rPr lang="en-US" dirty="0" smtClean="0"/>
              <a:t> </a:t>
            </a:r>
            <a:r>
              <a:rPr lang="en-US" dirty="0" err="1" smtClean="0"/>
              <a:t>las</a:t>
            </a:r>
            <a:r>
              <a:rPr lang="en-US" dirty="0" smtClean="0"/>
              <a:t> </a:t>
            </a:r>
            <a:r>
              <a:rPr lang="en-US" dirty="0" err="1" smtClean="0"/>
              <a:t>palabras</a:t>
            </a:r>
            <a:r>
              <a:rPr lang="en-US" dirty="0" smtClean="0"/>
              <a:t> </a:t>
            </a:r>
            <a:r>
              <a:rPr lang="en-US" dirty="0" err="1" smtClean="0"/>
              <a:t>nuevas</a:t>
            </a:r>
            <a:r>
              <a:rPr lang="en-US" dirty="0" smtClean="0"/>
              <a:t> en la </a:t>
            </a:r>
            <a:r>
              <a:rPr lang="en-US" dirty="0" err="1" smtClean="0"/>
              <a:t>mapa</a:t>
            </a:r>
            <a:endParaRPr lang="en-US" dirty="0"/>
          </a:p>
        </p:txBody>
      </p:sp>
      <p:sp>
        <p:nvSpPr>
          <p:cNvPr id="5" name="Content Placeholder 4"/>
          <p:cNvSpPr>
            <a:spLocks noGrp="1"/>
          </p:cNvSpPr>
          <p:nvPr>
            <p:ph idx="1"/>
          </p:nvPr>
        </p:nvSpPr>
        <p:spPr/>
        <p:txBody>
          <a:bodyPr/>
          <a:lstStyle/>
          <a:p>
            <a:endParaRPr lang="en-US" dirty="0"/>
          </a:p>
        </p:txBody>
      </p:sp>
      <p:pic>
        <p:nvPicPr>
          <p:cNvPr id="3" name="Picture 2"/>
          <p:cNvPicPr>
            <a:picLocks noChangeAspect="1"/>
          </p:cNvPicPr>
          <p:nvPr/>
        </p:nvPicPr>
        <p:blipFill>
          <a:blip r:embed="rId2"/>
          <a:stretch>
            <a:fillRect/>
          </a:stretch>
        </p:blipFill>
        <p:spPr>
          <a:xfrm>
            <a:off x="2135968" y="1600200"/>
            <a:ext cx="4508239" cy="448624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07059"/>
          </a:xfrm>
        </p:spPr>
        <p:txBody>
          <a:bodyPr/>
          <a:lstStyle/>
          <a:p>
            <a:r>
              <a:rPr lang="en-US" dirty="0" smtClean="0"/>
              <a:t>Irregular Verbs!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14121"/>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1524000" y="913884"/>
          <a:ext cx="6096000" cy="2286000"/>
        </p:xfrm>
        <a:graphic>
          <a:graphicData uri="http://schemas.openxmlformats.org/drawingml/2006/table">
            <a:tbl>
              <a:tblPr firstRow="1" bandRow="1">
                <a:tableStyleId>{5C22544A-7EE6-4342-B048-85BDC9FD1C3A}</a:tableStyleId>
              </a:tblPr>
              <a:tblGrid>
                <a:gridCol w="2032000"/>
                <a:gridCol w="2032000"/>
                <a:gridCol w="2032000"/>
              </a:tblGrid>
              <a:tr h="2184027">
                <a:tc>
                  <a:txBody>
                    <a:bodyPr/>
                    <a:lstStyle/>
                    <a:p>
                      <a:r>
                        <a:rPr lang="en-US" dirty="0" err="1" smtClean="0"/>
                        <a:t>Pensar</a:t>
                      </a:r>
                      <a:r>
                        <a:rPr lang="en-US" dirty="0" smtClean="0"/>
                        <a:t>- to think</a:t>
                      </a:r>
                    </a:p>
                    <a:p>
                      <a:r>
                        <a:rPr lang="en-US" dirty="0" err="1" smtClean="0"/>
                        <a:t>Pienso</a:t>
                      </a:r>
                      <a:endParaRPr lang="en-US" dirty="0" smtClean="0"/>
                    </a:p>
                    <a:p>
                      <a:r>
                        <a:rPr lang="en-US" dirty="0" err="1" smtClean="0"/>
                        <a:t>Piensas</a:t>
                      </a:r>
                      <a:endParaRPr lang="en-US" dirty="0" smtClean="0"/>
                    </a:p>
                    <a:p>
                      <a:r>
                        <a:rPr lang="en-US" dirty="0" err="1" smtClean="0"/>
                        <a:t>Piensa</a:t>
                      </a:r>
                      <a:endParaRPr lang="en-US" dirty="0" smtClean="0"/>
                    </a:p>
                    <a:p>
                      <a:r>
                        <a:rPr lang="en-US" dirty="0" err="1" smtClean="0"/>
                        <a:t>Pensamos</a:t>
                      </a:r>
                      <a:endParaRPr lang="en-US" dirty="0" smtClean="0"/>
                    </a:p>
                    <a:p>
                      <a:r>
                        <a:rPr lang="en-US" dirty="0" err="1" smtClean="0"/>
                        <a:t>Penseís</a:t>
                      </a:r>
                      <a:endParaRPr lang="en-US" dirty="0" smtClean="0"/>
                    </a:p>
                    <a:p>
                      <a:r>
                        <a:rPr lang="en-US" dirty="0" err="1" smtClean="0"/>
                        <a:t>Peinsan</a:t>
                      </a:r>
                      <a:endParaRPr lang="en-US" dirty="0"/>
                    </a:p>
                  </a:txBody>
                  <a:tcPr/>
                </a:tc>
                <a:tc>
                  <a:txBody>
                    <a:bodyPr/>
                    <a:lstStyle/>
                    <a:p>
                      <a:r>
                        <a:rPr lang="en-US" dirty="0" err="1" smtClean="0"/>
                        <a:t>Pedir</a:t>
                      </a:r>
                      <a:r>
                        <a:rPr lang="en-US" dirty="0" smtClean="0"/>
                        <a:t>- to ask for</a:t>
                      </a:r>
                    </a:p>
                    <a:p>
                      <a:r>
                        <a:rPr lang="en-US" dirty="0" err="1" smtClean="0"/>
                        <a:t>Pido</a:t>
                      </a:r>
                      <a:endParaRPr lang="en-US" dirty="0" smtClean="0"/>
                    </a:p>
                    <a:p>
                      <a:r>
                        <a:rPr lang="en-US" dirty="0" err="1" smtClean="0"/>
                        <a:t>Pide</a:t>
                      </a:r>
                      <a:endParaRPr lang="en-US" dirty="0" smtClean="0"/>
                    </a:p>
                    <a:p>
                      <a:r>
                        <a:rPr lang="en-US" dirty="0" err="1" smtClean="0"/>
                        <a:t>Pide</a:t>
                      </a:r>
                      <a:endParaRPr lang="en-US" dirty="0" smtClean="0"/>
                    </a:p>
                    <a:p>
                      <a:r>
                        <a:rPr lang="en-US" dirty="0" err="1" smtClean="0"/>
                        <a:t>Pedimos</a:t>
                      </a:r>
                      <a:endParaRPr lang="en-US" dirty="0" smtClean="0"/>
                    </a:p>
                    <a:p>
                      <a:r>
                        <a:rPr lang="en-US" dirty="0" err="1" smtClean="0"/>
                        <a:t>Pedís</a:t>
                      </a:r>
                      <a:endParaRPr lang="en-US" dirty="0" smtClean="0"/>
                    </a:p>
                    <a:p>
                      <a:r>
                        <a:rPr lang="en-US" dirty="0" err="1" smtClean="0"/>
                        <a:t>Piden</a:t>
                      </a:r>
                      <a:endParaRPr lang="en-US" dirty="0"/>
                    </a:p>
                  </a:txBody>
                  <a:tcPr/>
                </a:tc>
                <a:tc>
                  <a:txBody>
                    <a:bodyPr/>
                    <a:lstStyle/>
                    <a:p>
                      <a:r>
                        <a:rPr lang="en-US" dirty="0" err="1" smtClean="0"/>
                        <a:t>Tener</a:t>
                      </a:r>
                      <a:r>
                        <a:rPr lang="en-US" dirty="0" smtClean="0"/>
                        <a:t>- to have</a:t>
                      </a:r>
                    </a:p>
                    <a:p>
                      <a:r>
                        <a:rPr lang="en-US" dirty="0" err="1" smtClean="0"/>
                        <a:t>Tengo</a:t>
                      </a:r>
                      <a:endParaRPr lang="en-US" dirty="0" smtClean="0"/>
                    </a:p>
                    <a:p>
                      <a:r>
                        <a:rPr lang="en-US" dirty="0" err="1" smtClean="0"/>
                        <a:t>Tienes</a:t>
                      </a:r>
                      <a:endParaRPr lang="en-US" dirty="0" smtClean="0"/>
                    </a:p>
                    <a:p>
                      <a:r>
                        <a:rPr lang="en-US" dirty="0" err="1" smtClean="0"/>
                        <a:t>Tiene</a:t>
                      </a:r>
                      <a:endParaRPr lang="en-US" dirty="0" smtClean="0"/>
                    </a:p>
                    <a:p>
                      <a:r>
                        <a:rPr lang="en-US" dirty="0" err="1" smtClean="0"/>
                        <a:t>Tememos</a:t>
                      </a:r>
                      <a:endParaRPr lang="en-US" dirty="0" smtClean="0"/>
                    </a:p>
                    <a:p>
                      <a:r>
                        <a:rPr lang="en-US" dirty="0" err="1" smtClean="0"/>
                        <a:t>Teneís</a:t>
                      </a:r>
                      <a:endParaRPr lang="en-US" dirty="0" smtClean="0"/>
                    </a:p>
                    <a:p>
                      <a:r>
                        <a:rPr lang="en-US" dirty="0" err="1" smtClean="0"/>
                        <a:t>Tienen</a:t>
                      </a:r>
                      <a:endParaRPr lang="en-US" dirty="0" smtClean="0"/>
                    </a:p>
                    <a:p>
                      <a:endParaRPr lang="en-US"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1524000" y="1397000"/>
          <a:ext cx="6096000" cy="22860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Dar- to give</a:t>
                      </a:r>
                    </a:p>
                    <a:p>
                      <a:r>
                        <a:rPr lang="en-US" dirty="0" err="1" smtClean="0"/>
                        <a:t>Doy</a:t>
                      </a:r>
                      <a:endParaRPr lang="en-US" dirty="0" smtClean="0"/>
                    </a:p>
                    <a:p>
                      <a:r>
                        <a:rPr lang="en-US" dirty="0" smtClean="0"/>
                        <a:t>Das</a:t>
                      </a:r>
                    </a:p>
                    <a:p>
                      <a:r>
                        <a:rPr lang="en-US" dirty="0" err="1" smtClean="0"/>
                        <a:t>Da</a:t>
                      </a:r>
                      <a:endParaRPr lang="en-US" dirty="0" smtClean="0"/>
                    </a:p>
                    <a:p>
                      <a:r>
                        <a:rPr lang="en-US" dirty="0" err="1" smtClean="0"/>
                        <a:t>Damos</a:t>
                      </a:r>
                      <a:endParaRPr lang="en-US" dirty="0" smtClean="0"/>
                    </a:p>
                    <a:p>
                      <a:r>
                        <a:rPr lang="en-US" dirty="0" err="1" smtClean="0"/>
                        <a:t>Daís</a:t>
                      </a:r>
                      <a:endParaRPr lang="en-US" dirty="0" smtClean="0"/>
                    </a:p>
                    <a:p>
                      <a:r>
                        <a:rPr lang="en-US" dirty="0" smtClean="0"/>
                        <a:t>Dan</a:t>
                      </a:r>
                      <a:endParaRPr lang="en-US" dirty="0"/>
                    </a:p>
                  </a:txBody>
                  <a:tcPr/>
                </a:tc>
                <a:tc>
                  <a:txBody>
                    <a:bodyPr/>
                    <a:lstStyle/>
                    <a:p>
                      <a:r>
                        <a:rPr lang="en-US" dirty="0" err="1" smtClean="0"/>
                        <a:t>Poner</a:t>
                      </a:r>
                      <a:r>
                        <a:rPr lang="en-US" dirty="0" smtClean="0"/>
                        <a:t>-to set/place</a:t>
                      </a:r>
                    </a:p>
                    <a:p>
                      <a:r>
                        <a:rPr lang="en-US" dirty="0" err="1" smtClean="0"/>
                        <a:t>Pongo</a:t>
                      </a:r>
                      <a:endParaRPr lang="en-US" dirty="0" smtClean="0"/>
                    </a:p>
                    <a:p>
                      <a:r>
                        <a:rPr lang="en-US" dirty="0" smtClean="0"/>
                        <a:t>Pones</a:t>
                      </a:r>
                    </a:p>
                    <a:p>
                      <a:r>
                        <a:rPr lang="en-US" dirty="0" smtClean="0"/>
                        <a:t>Pone</a:t>
                      </a:r>
                    </a:p>
                    <a:p>
                      <a:r>
                        <a:rPr lang="en-US" dirty="0" err="1" smtClean="0"/>
                        <a:t>Ponemos</a:t>
                      </a:r>
                      <a:endParaRPr lang="en-US" dirty="0" smtClean="0"/>
                    </a:p>
                    <a:p>
                      <a:r>
                        <a:rPr lang="en-US" dirty="0" err="1" smtClean="0"/>
                        <a:t>Poneís</a:t>
                      </a:r>
                      <a:endParaRPr lang="en-US" dirty="0" smtClean="0"/>
                    </a:p>
                    <a:p>
                      <a:r>
                        <a:rPr lang="en-US" dirty="0" err="1" smtClean="0"/>
                        <a:t>ponen</a:t>
                      </a:r>
                      <a:endParaRPr lang="en-US" dirty="0"/>
                    </a:p>
                  </a:txBody>
                  <a:tcPr/>
                </a:tc>
                <a:tc>
                  <a:txBody>
                    <a:bodyPr/>
                    <a:lstStyle/>
                    <a:p>
                      <a:r>
                        <a:rPr lang="en-US" dirty="0" err="1" smtClean="0"/>
                        <a:t>Llegar</a:t>
                      </a:r>
                      <a:r>
                        <a:rPr lang="en-US" dirty="0" smtClean="0"/>
                        <a:t>- to arrive</a:t>
                      </a:r>
                    </a:p>
                    <a:p>
                      <a:r>
                        <a:rPr lang="en-US" dirty="0" err="1" smtClean="0"/>
                        <a:t>Llego</a:t>
                      </a:r>
                      <a:endParaRPr lang="en-US" dirty="0" smtClean="0"/>
                    </a:p>
                    <a:p>
                      <a:r>
                        <a:rPr lang="en-US" dirty="0" err="1" smtClean="0"/>
                        <a:t>Llegas</a:t>
                      </a:r>
                      <a:endParaRPr lang="en-US" dirty="0" smtClean="0"/>
                    </a:p>
                    <a:p>
                      <a:r>
                        <a:rPr lang="en-US" dirty="0" err="1" smtClean="0"/>
                        <a:t>Llaga</a:t>
                      </a:r>
                      <a:endParaRPr lang="en-US" dirty="0" smtClean="0"/>
                    </a:p>
                    <a:p>
                      <a:r>
                        <a:rPr lang="en-US" dirty="0" err="1" smtClean="0"/>
                        <a:t>Llegamos</a:t>
                      </a:r>
                      <a:endParaRPr lang="en-US" dirty="0" smtClean="0"/>
                    </a:p>
                    <a:p>
                      <a:r>
                        <a:rPr lang="en-US" dirty="0" err="1" smtClean="0"/>
                        <a:t>Lleagaís</a:t>
                      </a:r>
                      <a:endParaRPr lang="en-US" dirty="0" smtClean="0"/>
                    </a:p>
                    <a:p>
                      <a:r>
                        <a:rPr lang="en-US" dirty="0" err="1" smtClean="0"/>
                        <a:t>Llegan</a:t>
                      </a:r>
                      <a:endParaRPr lang="en-US" dirty="0" smtClean="0"/>
                    </a:p>
                    <a:p>
                      <a:endParaRPr lang="en-US"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57861"/>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1524000" y="1397000"/>
          <a:ext cx="6096000" cy="22860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err="1" smtClean="0"/>
                        <a:t>Jugar</a:t>
                      </a:r>
                      <a:r>
                        <a:rPr lang="en-US" dirty="0" smtClean="0"/>
                        <a:t>- to play</a:t>
                      </a:r>
                    </a:p>
                    <a:p>
                      <a:r>
                        <a:rPr lang="en-US" dirty="0" err="1" smtClean="0"/>
                        <a:t>Juego</a:t>
                      </a:r>
                      <a:endParaRPr lang="en-US" dirty="0" smtClean="0"/>
                    </a:p>
                    <a:p>
                      <a:r>
                        <a:rPr lang="en-US" dirty="0" err="1" smtClean="0"/>
                        <a:t>Juegas</a:t>
                      </a:r>
                      <a:endParaRPr lang="en-US" dirty="0" smtClean="0"/>
                    </a:p>
                    <a:p>
                      <a:r>
                        <a:rPr lang="en-US" dirty="0" err="1" smtClean="0"/>
                        <a:t>Juega</a:t>
                      </a:r>
                      <a:endParaRPr lang="en-US" dirty="0" smtClean="0"/>
                    </a:p>
                    <a:p>
                      <a:r>
                        <a:rPr lang="en-US" dirty="0" err="1" smtClean="0"/>
                        <a:t>Jugamos</a:t>
                      </a:r>
                      <a:endParaRPr lang="en-US" dirty="0" smtClean="0"/>
                    </a:p>
                    <a:p>
                      <a:r>
                        <a:rPr lang="en-US" dirty="0" err="1" smtClean="0"/>
                        <a:t>Jugaís</a:t>
                      </a:r>
                      <a:endParaRPr lang="en-US" dirty="0" smtClean="0"/>
                    </a:p>
                    <a:p>
                      <a:r>
                        <a:rPr lang="en-US" dirty="0" err="1" smtClean="0"/>
                        <a:t>Juegan</a:t>
                      </a:r>
                      <a:r>
                        <a:rPr lang="en-US" dirty="0" smtClean="0"/>
                        <a:t> </a:t>
                      </a:r>
                      <a:endParaRPr lang="en-US" dirty="0"/>
                    </a:p>
                  </a:txBody>
                  <a:tcPr/>
                </a:tc>
                <a:tc>
                  <a:txBody>
                    <a:bodyPr/>
                    <a:lstStyle/>
                    <a:p>
                      <a:r>
                        <a:rPr lang="en-US" dirty="0" err="1" smtClean="0"/>
                        <a:t>Poder</a:t>
                      </a:r>
                      <a:r>
                        <a:rPr lang="en-US" dirty="0" smtClean="0"/>
                        <a:t>- to be able</a:t>
                      </a:r>
                    </a:p>
                    <a:p>
                      <a:r>
                        <a:rPr lang="en-US" dirty="0" err="1" smtClean="0"/>
                        <a:t>Puedo</a:t>
                      </a:r>
                      <a:endParaRPr lang="en-US" dirty="0" smtClean="0"/>
                    </a:p>
                    <a:p>
                      <a:r>
                        <a:rPr lang="en-US" dirty="0" err="1" smtClean="0"/>
                        <a:t>Puedes</a:t>
                      </a:r>
                      <a:endParaRPr lang="en-US" dirty="0" smtClean="0"/>
                    </a:p>
                    <a:p>
                      <a:r>
                        <a:rPr lang="en-US" dirty="0" err="1" smtClean="0"/>
                        <a:t>Puede</a:t>
                      </a:r>
                      <a:endParaRPr lang="en-US" dirty="0" smtClean="0"/>
                    </a:p>
                    <a:p>
                      <a:r>
                        <a:rPr lang="en-US" dirty="0" err="1" smtClean="0"/>
                        <a:t>Podemos</a:t>
                      </a:r>
                      <a:endParaRPr lang="en-US" dirty="0" smtClean="0"/>
                    </a:p>
                    <a:p>
                      <a:r>
                        <a:rPr lang="en-US" dirty="0" err="1" smtClean="0"/>
                        <a:t>Podeís</a:t>
                      </a:r>
                      <a:endParaRPr lang="en-US" dirty="0" smtClean="0"/>
                    </a:p>
                    <a:p>
                      <a:r>
                        <a:rPr lang="en-US" dirty="0" err="1" smtClean="0"/>
                        <a:t>Pueden</a:t>
                      </a:r>
                      <a:endParaRPr lang="en-US" dirty="0" smtClean="0"/>
                    </a:p>
                    <a:p>
                      <a:endParaRPr lang="en-US" dirty="0" smtClean="0"/>
                    </a:p>
                  </a:txBody>
                  <a:tcPr/>
                </a:tc>
                <a:tc>
                  <a:txBody>
                    <a:bodyPr/>
                    <a:lstStyle/>
                    <a:p>
                      <a:r>
                        <a:rPr lang="en-US" dirty="0" err="1" smtClean="0"/>
                        <a:t>Decir</a:t>
                      </a:r>
                      <a:r>
                        <a:rPr lang="en-US" dirty="0" smtClean="0"/>
                        <a:t>- to say</a:t>
                      </a:r>
                    </a:p>
                    <a:p>
                      <a:r>
                        <a:rPr lang="en-US" dirty="0" err="1" smtClean="0"/>
                        <a:t>Digo</a:t>
                      </a:r>
                      <a:endParaRPr lang="en-US" dirty="0" smtClean="0"/>
                    </a:p>
                    <a:p>
                      <a:r>
                        <a:rPr lang="en-US" dirty="0" smtClean="0"/>
                        <a:t>Dices</a:t>
                      </a:r>
                    </a:p>
                    <a:p>
                      <a:r>
                        <a:rPr lang="en-US" dirty="0" smtClean="0"/>
                        <a:t>Dice</a:t>
                      </a:r>
                    </a:p>
                    <a:p>
                      <a:r>
                        <a:rPr lang="en-US" dirty="0" err="1" smtClean="0"/>
                        <a:t>Decimos</a:t>
                      </a:r>
                      <a:endParaRPr lang="en-US" dirty="0" smtClean="0"/>
                    </a:p>
                    <a:p>
                      <a:r>
                        <a:rPr lang="en-US" dirty="0" err="1" smtClean="0"/>
                        <a:t>Decís</a:t>
                      </a:r>
                      <a:endParaRPr lang="en-US" dirty="0" smtClean="0"/>
                    </a:p>
                    <a:p>
                      <a:r>
                        <a:rPr lang="en-US" dirty="0" err="1" smtClean="0"/>
                        <a:t>Dicen</a:t>
                      </a:r>
                      <a:r>
                        <a:rPr lang="en-US" dirty="0" smtClean="0"/>
                        <a:t> </a:t>
                      </a:r>
                      <a:endParaRPr lang="en-US"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1524000" y="1397000"/>
          <a:ext cx="6096000" cy="22860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err="1" smtClean="0"/>
                        <a:t>Querer</a:t>
                      </a:r>
                      <a:r>
                        <a:rPr lang="en-US" dirty="0" smtClean="0"/>
                        <a:t>- to want</a:t>
                      </a:r>
                    </a:p>
                    <a:p>
                      <a:r>
                        <a:rPr lang="en-US" dirty="0" err="1" smtClean="0"/>
                        <a:t>Quiero</a:t>
                      </a:r>
                      <a:endParaRPr lang="en-US" dirty="0" smtClean="0"/>
                    </a:p>
                    <a:p>
                      <a:r>
                        <a:rPr lang="en-US" dirty="0" err="1" smtClean="0"/>
                        <a:t>Quieres</a:t>
                      </a:r>
                      <a:endParaRPr lang="en-US" dirty="0" smtClean="0"/>
                    </a:p>
                    <a:p>
                      <a:r>
                        <a:rPr lang="en-US" dirty="0" err="1" smtClean="0"/>
                        <a:t>Quiere</a:t>
                      </a:r>
                      <a:endParaRPr lang="en-US" dirty="0" smtClean="0"/>
                    </a:p>
                    <a:p>
                      <a:r>
                        <a:rPr lang="en-US" dirty="0" err="1" smtClean="0"/>
                        <a:t>Queremos</a:t>
                      </a:r>
                      <a:endParaRPr lang="en-US" dirty="0" smtClean="0"/>
                    </a:p>
                    <a:p>
                      <a:r>
                        <a:rPr lang="en-US" dirty="0" err="1" smtClean="0"/>
                        <a:t>Quereís</a:t>
                      </a:r>
                      <a:endParaRPr lang="en-US" dirty="0" smtClean="0"/>
                    </a:p>
                    <a:p>
                      <a:r>
                        <a:rPr lang="en-US" dirty="0" err="1" smtClean="0"/>
                        <a:t>Quieren</a:t>
                      </a:r>
                      <a:endParaRPr lang="en-US" dirty="0" smtClean="0"/>
                    </a:p>
                    <a:p>
                      <a:endParaRPr lang="en-US" dirty="0" smtClean="0"/>
                    </a:p>
                  </a:txBody>
                  <a:tcPr/>
                </a:tc>
                <a:tc>
                  <a:txBody>
                    <a:bodyPr/>
                    <a:lstStyle/>
                    <a:p>
                      <a:r>
                        <a:rPr lang="en-US" dirty="0" err="1" smtClean="0"/>
                        <a:t>Oír</a:t>
                      </a:r>
                      <a:r>
                        <a:rPr lang="en-US" dirty="0" smtClean="0"/>
                        <a:t>- to hear</a:t>
                      </a:r>
                    </a:p>
                    <a:p>
                      <a:r>
                        <a:rPr lang="en-US" dirty="0" err="1" smtClean="0"/>
                        <a:t>Oígo</a:t>
                      </a:r>
                      <a:endParaRPr lang="en-US" dirty="0" smtClean="0"/>
                    </a:p>
                    <a:p>
                      <a:r>
                        <a:rPr lang="en-US" dirty="0" err="1" smtClean="0"/>
                        <a:t>Oyes</a:t>
                      </a:r>
                      <a:endParaRPr lang="en-US" dirty="0" smtClean="0"/>
                    </a:p>
                    <a:p>
                      <a:r>
                        <a:rPr lang="en-US" dirty="0" err="1" smtClean="0"/>
                        <a:t>Oye</a:t>
                      </a:r>
                      <a:endParaRPr lang="en-US" dirty="0" smtClean="0"/>
                    </a:p>
                    <a:p>
                      <a:r>
                        <a:rPr lang="en-US" dirty="0" err="1" smtClean="0"/>
                        <a:t>Oímos</a:t>
                      </a:r>
                      <a:endParaRPr lang="en-US" dirty="0" smtClean="0"/>
                    </a:p>
                    <a:p>
                      <a:r>
                        <a:rPr lang="en-US" dirty="0" err="1" smtClean="0"/>
                        <a:t>Oís</a:t>
                      </a:r>
                      <a:endParaRPr lang="en-US" dirty="0" smtClean="0"/>
                    </a:p>
                    <a:p>
                      <a:r>
                        <a:rPr lang="en-US" dirty="0" err="1" smtClean="0"/>
                        <a:t>Oyen</a:t>
                      </a:r>
                      <a:r>
                        <a:rPr lang="en-US" dirty="0" smtClean="0"/>
                        <a:t> </a:t>
                      </a:r>
                      <a:endParaRPr lang="en-US" dirty="0"/>
                    </a:p>
                  </a:txBody>
                  <a:tcPr/>
                </a:tc>
                <a:tc>
                  <a:txBody>
                    <a:bodyPr/>
                    <a:lstStyle/>
                    <a:p>
                      <a:r>
                        <a:rPr lang="en-US" dirty="0" err="1" smtClean="0"/>
                        <a:t>Salir</a:t>
                      </a:r>
                      <a:r>
                        <a:rPr lang="en-US" dirty="0" smtClean="0"/>
                        <a:t>- to exit/leave</a:t>
                      </a:r>
                    </a:p>
                    <a:p>
                      <a:r>
                        <a:rPr lang="en-US" baseline="0" dirty="0" err="1" smtClean="0"/>
                        <a:t>Salgo</a:t>
                      </a:r>
                      <a:endParaRPr lang="en-US" baseline="0" dirty="0" smtClean="0"/>
                    </a:p>
                    <a:p>
                      <a:r>
                        <a:rPr lang="en-US" baseline="0" dirty="0" smtClean="0"/>
                        <a:t>Sales</a:t>
                      </a:r>
                    </a:p>
                    <a:p>
                      <a:r>
                        <a:rPr lang="en-US" baseline="0" dirty="0" smtClean="0"/>
                        <a:t>Sale</a:t>
                      </a:r>
                    </a:p>
                    <a:p>
                      <a:r>
                        <a:rPr lang="en-US" baseline="0" dirty="0" err="1" smtClean="0"/>
                        <a:t>Salimos</a:t>
                      </a:r>
                      <a:endParaRPr lang="en-US" baseline="0" dirty="0" smtClean="0"/>
                    </a:p>
                    <a:p>
                      <a:r>
                        <a:rPr lang="en-US" baseline="0" dirty="0" err="1" smtClean="0"/>
                        <a:t>Salís</a:t>
                      </a:r>
                      <a:endParaRPr lang="en-US" baseline="0" dirty="0" smtClean="0"/>
                    </a:p>
                    <a:p>
                      <a:r>
                        <a:rPr lang="en-US" baseline="0" dirty="0" err="1" smtClean="0"/>
                        <a:t>Salen</a:t>
                      </a:r>
                      <a:r>
                        <a:rPr lang="en-US" baseline="0" dirty="0" smtClean="0"/>
                        <a:t> </a:t>
                      </a:r>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2930"/>
          </a:xfrm>
        </p:spPr>
        <p:txBody>
          <a:bodyPr>
            <a:normAutofit/>
          </a:bodyPr>
          <a:lstStyle/>
          <a:p>
            <a:r>
              <a:rPr lang="en-US" sz="3200" dirty="0" smtClean="0"/>
              <a:t>1. </a:t>
            </a:r>
            <a:r>
              <a:rPr lang="en-US" sz="3200" dirty="0" err="1" smtClean="0"/>
              <a:t>Yo</a:t>
            </a:r>
            <a:r>
              <a:rPr lang="en-US" sz="3200" dirty="0" smtClean="0"/>
              <a:t> _______ (</a:t>
            </a:r>
            <a:r>
              <a:rPr lang="en-US" sz="3200" dirty="0" err="1" smtClean="0"/>
              <a:t>dar</a:t>
            </a:r>
            <a:r>
              <a:rPr lang="en-US" sz="3200" dirty="0" smtClean="0"/>
              <a:t>)</a:t>
            </a:r>
            <a:br>
              <a:rPr lang="en-US" sz="3200" dirty="0" smtClean="0"/>
            </a:br>
            <a:r>
              <a:rPr lang="en-US" sz="3200" dirty="0" smtClean="0"/>
              <a:t>2. </a:t>
            </a:r>
            <a:r>
              <a:rPr lang="en-US" sz="3200" dirty="0" err="1" smtClean="0"/>
              <a:t>Nosotros</a:t>
            </a:r>
            <a:r>
              <a:rPr lang="en-US" sz="3200" dirty="0" smtClean="0"/>
              <a:t> _______ (</a:t>
            </a:r>
            <a:r>
              <a:rPr lang="en-US" sz="3200" dirty="0" err="1" smtClean="0"/>
              <a:t>poner</a:t>
            </a:r>
            <a:r>
              <a:rPr lang="en-US" sz="3200" dirty="0" smtClean="0"/>
              <a:t>)</a:t>
            </a:r>
            <a:br>
              <a:rPr lang="en-US" sz="3200" dirty="0" smtClean="0"/>
            </a:br>
            <a:r>
              <a:rPr lang="en-US" sz="3200" dirty="0" smtClean="0"/>
              <a:t>3. </a:t>
            </a:r>
            <a:r>
              <a:rPr lang="en-US" sz="3200" dirty="0" err="1" smtClean="0"/>
              <a:t>Tú</a:t>
            </a:r>
            <a:r>
              <a:rPr lang="en-US" sz="3200" dirty="0" smtClean="0"/>
              <a:t> _______ (</a:t>
            </a:r>
            <a:r>
              <a:rPr lang="en-US" sz="3200" dirty="0" err="1" smtClean="0"/>
              <a:t>Pensar</a:t>
            </a:r>
            <a:r>
              <a:rPr lang="en-US" sz="3200" dirty="0" smtClean="0"/>
              <a:t>)</a:t>
            </a:r>
            <a:br>
              <a:rPr lang="en-US" sz="3200" dirty="0" smtClean="0"/>
            </a:br>
            <a:r>
              <a:rPr lang="en-US" sz="3200" dirty="0" smtClean="0"/>
              <a:t>4. </a:t>
            </a:r>
            <a:r>
              <a:rPr lang="en-US" sz="3200" dirty="0" err="1" smtClean="0"/>
              <a:t>él</a:t>
            </a:r>
            <a:r>
              <a:rPr lang="en-US" sz="3200" dirty="0" smtClean="0"/>
              <a:t> _____ (</a:t>
            </a:r>
            <a:r>
              <a:rPr lang="en-US" sz="3200" dirty="0" err="1" smtClean="0"/>
              <a:t>jugar</a:t>
            </a:r>
            <a:r>
              <a:rPr lang="en-US" sz="3200" dirty="0" smtClean="0"/>
              <a:t>)</a:t>
            </a:r>
            <a:br>
              <a:rPr lang="en-US" sz="3200" dirty="0" smtClean="0"/>
            </a:br>
            <a:r>
              <a:rPr lang="en-US" sz="3200" dirty="0" smtClean="0"/>
              <a:t>5. </a:t>
            </a:r>
            <a:r>
              <a:rPr lang="en-US" sz="3200" dirty="0" err="1" smtClean="0"/>
              <a:t>Ellas</a:t>
            </a:r>
            <a:r>
              <a:rPr lang="en-US" sz="3200" dirty="0" smtClean="0"/>
              <a:t> _______ (</a:t>
            </a:r>
            <a:r>
              <a:rPr lang="en-US" sz="3200" dirty="0" err="1" smtClean="0"/>
              <a:t>poder</a:t>
            </a:r>
            <a:r>
              <a:rPr lang="en-US" sz="3200" dirty="0" smtClean="0"/>
              <a:t>)</a:t>
            </a:r>
            <a:br>
              <a:rPr lang="en-US" sz="3200" dirty="0" smtClean="0"/>
            </a:br>
            <a:r>
              <a:rPr lang="en-US" sz="3200" dirty="0" smtClean="0"/>
              <a:t>6. </a:t>
            </a:r>
            <a:r>
              <a:rPr lang="en-US" sz="3200" dirty="0" err="1" smtClean="0"/>
              <a:t>Ud</a:t>
            </a:r>
            <a:r>
              <a:rPr lang="en-US" sz="3200" dirty="0" smtClean="0"/>
              <a:t>. _______ (</a:t>
            </a:r>
            <a:r>
              <a:rPr lang="en-US" sz="3200" dirty="0" err="1" smtClean="0"/>
              <a:t>llegar</a:t>
            </a:r>
            <a:r>
              <a:rPr lang="en-US" sz="3200" dirty="0" smtClean="0"/>
              <a:t>)</a:t>
            </a:r>
            <a:br>
              <a:rPr lang="en-US" sz="3200" dirty="0" smtClean="0"/>
            </a:br>
            <a:r>
              <a:rPr lang="en-US" sz="3200" dirty="0" smtClean="0"/>
              <a:t>7. </a:t>
            </a:r>
            <a:r>
              <a:rPr lang="en-US" sz="3200" dirty="0" err="1" smtClean="0"/>
              <a:t>Yo</a:t>
            </a:r>
            <a:r>
              <a:rPr lang="en-US" sz="3200" dirty="0" smtClean="0"/>
              <a:t> ______ (</a:t>
            </a:r>
            <a:r>
              <a:rPr lang="en-US" sz="3200" dirty="0" err="1" smtClean="0"/>
              <a:t>decir</a:t>
            </a:r>
            <a:r>
              <a:rPr lang="en-US" sz="3200" dirty="0" smtClean="0"/>
              <a:t>)</a:t>
            </a:r>
            <a:br>
              <a:rPr lang="en-US" sz="3200" dirty="0" smtClean="0"/>
            </a:br>
            <a:r>
              <a:rPr lang="en-US" sz="3200" dirty="0" smtClean="0"/>
              <a:t>8. Ella ______ (</a:t>
            </a:r>
            <a:r>
              <a:rPr lang="en-US" sz="3200" dirty="0" err="1" smtClean="0"/>
              <a:t>pedir</a:t>
            </a:r>
            <a:r>
              <a:rPr lang="en-US" sz="3200" dirty="0" smtClean="0"/>
              <a:t>)</a:t>
            </a:r>
            <a:br>
              <a:rPr lang="en-US" sz="3200" dirty="0" smtClean="0"/>
            </a:br>
            <a:r>
              <a:rPr lang="en-US" sz="3200" dirty="0" smtClean="0"/>
              <a:t>9. </a:t>
            </a:r>
            <a:r>
              <a:rPr lang="en-US" sz="3200" dirty="0" err="1" smtClean="0"/>
              <a:t>Uds</a:t>
            </a:r>
            <a:r>
              <a:rPr lang="en-US" sz="3200" dirty="0" smtClean="0"/>
              <a:t>. ______ (</a:t>
            </a:r>
            <a:r>
              <a:rPr lang="en-US" sz="3200" dirty="0" err="1" smtClean="0"/>
              <a:t>tener</a:t>
            </a:r>
            <a:r>
              <a:rPr lang="en-US" sz="3200" dirty="0" smtClean="0"/>
              <a:t>)</a:t>
            </a:r>
            <a:br>
              <a:rPr lang="en-US" sz="3200" dirty="0" smtClean="0"/>
            </a:br>
            <a:r>
              <a:rPr lang="en-US" sz="3200" dirty="0" smtClean="0"/>
              <a:t>10. </a:t>
            </a:r>
            <a:r>
              <a:rPr lang="en-US" sz="3200" dirty="0" err="1" smtClean="0"/>
              <a:t>Tú</a:t>
            </a:r>
            <a:r>
              <a:rPr lang="en-US" sz="3200" dirty="0" smtClean="0"/>
              <a:t> ______ (</a:t>
            </a:r>
            <a:r>
              <a:rPr lang="en-US" sz="3200" dirty="0" err="1" smtClean="0"/>
              <a:t>querer</a:t>
            </a:r>
            <a:r>
              <a:rPr lang="en-US" sz="3200" dirty="0" smtClean="0"/>
              <a:t>)</a:t>
            </a:r>
            <a:br>
              <a:rPr lang="en-US" sz="3200" dirty="0" smtClean="0"/>
            </a:br>
            <a:r>
              <a:rPr lang="en-US" sz="3200" dirty="0" smtClean="0"/>
              <a:t>11. </a:t>
            </a:r>
            <a:r>
              <a:rPr lang="en-US" sz="3200" dirty="0" err="1" smtClean="0"/>
              <a:t>Uds</a:t>
            </a:r>
            <a:r>
              <a:rPr lang="en-US" sz="3200" dirty="0" smtClean="0"/>
              <a:t>. _____(</a:t>
            </a:r>
            <a:r>
              <a:rPr lang="en-US" sz="3200" dirty="0" err="1" smtClean="0"/>
              <a:t>Oír</a:t>
            </a:r>
            <a:r>
              <a:rPr lang="en-US" sz="3200" dirty="0" smtClean="0"/>
              <a:t>)</a:t>
            </a:r>
            <a:br>
              <a:rPr lang="en-US" sz="3200" dirty="0" smtClean="0"/>
            </a:br>
            <a:r>
              <a:rPr lang="en-US" sz="3200" dirty="0" smtClean="0"/>
              <a:t>12. </a:t>
            </a:r>
            <a:r>
              <a:rPr lang="en-US" sz="3200" dirty="0" err="1" smtClean="0"/>
              <a:t>Yo</a:t>
            </a:r>
            <a:r>
              <a:rPr lang="en-US" sz="3200" dirty="0" smtClean="0"/>
              <a:t> ______ (</a:t>
            </a:r>
            <a:r>
              <a:rPr lang="en-US" sz="3200" dirty="0" err="1" smtClean="0"/>
              <a:t>Salir</a:t>
            </a:r>
            <a:r>
              <a:rPr lang="en-US" sz="3200" dirty="0" smtClean="0"/>
              <a:t>)</a:t>
            </a:r>
            <a:endParaRPr lang="en-US" sz="3200"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2795"/>
          </a:xfrm>
        </p:spPr>
        <p:txBody>
          <a:bodyPr>
            <a:normAutofit/>
          </a:bodyPr>
          <a:lstStyle/>
          <a:p>
            <a:r>
              <a:rPr lang="en-US" sz="3200" dirty="0" smtClean="0">
                <a:solidFill>
                  <a:prstClr val="black"/>
                </a:solidFill>
              </a:rPr>
              <a:t>1. </a:t>
            </a:r>
            <a:r>
              <a:rPr lang="en-US" sz="3200" dirty="0" err="1" smtClean="0">
                <a:solidFill>
                  <a:prstClr val="black"/>
                </a:solidFill>
              </a:rPr>
              <a:t>Yo</a:t>
            </a:r>
            <a:r>
              <a:rPr lang="en-US" sz="3200" dirty="0" smtClean="0">
                <a:solidFill>
                  <a:prstClr val="black"/>
                </a:solidFill>
              </a:rPr>
              <a:t> DOY (</a:t>
            </a:r>
            <a:r>
              <a:rPr lang="en-US" sz="3200" dirty="0" err="1" smtClean="0">
                <a:solidFill>
                  <a:prstClr val="black"/>
                </a:solidFill>
              </a:rPr>
              <a:t>dar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2. </a:t>
            </a:r>
            <a:r>
              <a:rPr lang="en-US" sz="3200" dirty="0" err="1" smtClean="0">
                <a:solidFill>
                  <a:prstClr val="black"/>
                </a:solidFill>
              </a:rPr>
              <a:t>Nosotros</a:t>
            </a:r>
            <a:r>
              <a:rPr lang="en-US" sz="3200" dirty="0" smtClean="0">
                <a:solidFill>
                  <a:prstClr val="black"/>
                </a:solidFill>
              </a:rPr>
              <a:t> PONEMOS (</a:t>
            </a:r>
            <a:r>
              <a:rPr lang="en-US" sz="3200" dirty="0" err="1" smtClean="0">
                <a:solidFill>
                  <a:prstClr val="black"/>
                </a:solidFill>
              </a:rPr>
              <a:t>poner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3. </a:t>
            </a:r>
            <a:r>
              <a:rPr lang="en-US" sz="3200" dirty="0" err="1" smtClean="0">
                <a:solidFill>
                  <a:prstClr val="black"/>
                </a:solidFill>
              </a:rPr>
              <a:t>Tú</a:t>
            </a:r>
            <a:r>
              <a:rPr lang="en-US" sz="3200" dirty="0" smtClean="0">
                <a:solidFill>
                  <a:prstClr val="black"/>
                </a:solidFill>
              </a:rPr>
              <a:t> PIENSAS (</a:t>
            </a:r>
            <a:r>
              <a:rPr lang="en-US" sz="3200" dirty="0" err="1" smtClean="0">
                <a:solidFill>
                  <a:prstClr val="black"/>
                </a:solidFill>
              </a:rPr>
              <a:t>Pensar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4. </a:t>
            </a:r>
            <a:r>
              <a:rPr lang="en-US" sz="3200" dirty="0" err="1" smtClean="0">
                <a:solidFill>
                  <a:prstClr val="black"/>
                </a:solidFill>
              </a:rPr>
              <a:t>él</a:t>
            </a:r>
            <a:r>
              <a:rPr lang="en-US" sz="3200" dirty="0" smtClean="0">
                <a:solidFill>
                  <a:prstClr val="black"/>
                </a:solidFill>
              </a:rPr>
              <a:t> JUEGA (</a:t>
            </a:r>
            <a:r>
              <a:rPr lang="en-US" sz="3200" dirty="0" err="1" smtClean="0">
                <a:solidFill>
                  <a:prstClr val="black"/>
                </a:solidFill>
              </a:rPr>
              <a:t>jugar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5. </a:t>
            </a:r>
            <a:r>
              <a:rPr lang="en-US" sz="3200" dirty="0" err="1" smtClean="0">
                <a:solidFill>
                  <a:prstClr val="black"/>
                </a:solidFill>
              </a:rPr>
              <a:t>Ellas</a:t>
            </a:r>
            <a:r>
              <a:rPr lang="en-US" sz="3200" dirty="0" smtClean="0">
                <a:solidFill>
                  <a:prstClr val="black"/>
                </a:solidFill>
              </a:rPr>
              <a:t> PUEDEN (</a:t>
            </a:r>
            <a:r>
              <a:rPr lang="en-US" sz="3200" dirty="0" err="1" smtClean="0">
                <a:solidFill>
                  <a:prstClr val="black"/>
                </a:solidFill>
              </a:rPr>
              <a:t>poder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6. </a:t>
            </a:r>
            <a:r>
              <a:rPr lang="en-US" sz="3200" dirty="0" err="1" smtClean="0">
                <a:solidFill>
                  <a:prstClr val="black"/>
                </a:solidFill>
              </a:rPr>
              <a:t>Ud</a:t>
            </a:r>
            <a:r>
              <a:rPr lang="en-US" sz="3200" dirty="0" smtClean="0">
                <a:solidFill>
                  <a:prstClr val="black"/>
                </a:solidFill>
              </a:rPr>
              <a:t>. LLEGAN (</a:t>
            </a:r>
            <a:r>
              <a:rPr lang="en-US" sz="3200" dirty="0" err="1" smtClean="0">
                <a:solidFill>
                  <a:prstClr val="black"/>
                </a:solidFill>
              </a:rPr>
              <a:t>llegar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7. </a:t>
            </a:r>
            <a:r>
              <a:rPr lang="en-US" sz="3200" dirty="0" err="1" smtClean="0">
                <a:solidFill>
                  <a:prstClr val="black"/>
                </a:solidFill>
              </a:rPr>
              <a:t>Yo</a:t>
            </a:r>
            <a:r>
              <a:rPr lang="en-US" sz="3200" dirty="0" smtClean="0">
                <a:solidFill>
                  <a:prstClr val="black"/>
                </a:solidFill>
              </a:rPr>
              <a:t> DIGO (</a:t>
            </a:r>
            <a:r>
              <a:rPr lang="en-US" sz="3200" dirty="0" err="1" smtClean="0">
                <a:solidFill>
                  <a:prstClr val="black"/>
                </a:solidFill>
              </a:rPr>
              <a:t>decir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8. Ella PIDEN (</a:t>
            </a:r>
            <a:r>
              <a:rPr lang="en-US" sz="3200" dirty="0" err="1" smtClean="0">
                <a:solidFill>
                  <a:prstClr val="black"/>
                </a:solidFill>
              </a:rPr>
              <a:t>pedir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9. </a:t>
            </a:r>
            <a:r>
              <a:rPr lang="en-US" sz="3200" dirty="0" err="1" smtClean="0">
                <a:solidFill>
                  <a:prstClr val="black"/>
                </a:solidFill>
              </a:rPr>
              <a:t>Uds</a:t>
            </a:r>
            <a:r>
              <a:rPr lang="en-US" sz="3200" dirty="0" smtClean="0">
                <a:solidFill>
                  <a:prstClr val="black"/>
                </a:solidFill>
              </a:rPr>
              <a:t>. TIENEN (</a:t>
            </a:r>
            <a:r>
              <a:rPr lang="en-US" sz="3200" dirty="0" err="1" smtClean="0">
                <a:solidFill>
                  <a:prstClr val="black"/>
                </a:solidFill>
              </a:rPr>
              <a:t>tener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10. </a:t>
            </a:r>
            <a:r>
              <a:rPr lang="en-US" sz="3200" dirty="0" err="1" smtClean="0">
                <a:solidFill>
                  <a:prstClr val="black"/>
                </a:solidFill>
              </a:rPr>
              <a:t>Tú</a:t>
            </a:r>
            <a:r>
              <a:rPr lang="en-US" sz="3200" dirty="0" smtClean="0">
                <a:solidFill>
                  <a:prstClr val="black"/>
                </a:solidFill>
              </a:rPr>
              <a:t> QUERES (</a:t>
            </a:r>
            <a:r>
              <a:rPr lang="en-US" sz="3200" dirty="0" err="1" smtClean="0">
                <a:solidFill>
                  <a:prstClr val="black"/>
                </a:solidFill>
              </a:rPr>
              <a:t>querer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11. </a:t>
            </a:r>
            <a:r>
              <a:rPr lang="en-US" sz="3200" dirty="0" err="1" smtClean="0">
                <a:solidFill>
                  <a:prstClr val="black"/>
                </a:solidFill>
              </a:rPr>
              <a:t>Uds</a:t>
            </a:r>
            <a:r>
              <a:rPr lang="en-US" sz="3200" dirty="0" smtClean="0">
                <a:solidFill>
                  <a:prstClr val="black"/>
                </a:solidFill>
              </a:rPr>
              <a:t>. OYEN (</a:t>
            </a:r>
            <a:r>
              <a:rPr lang="en-US" sz="3200" dirty="0" err="1" smtClean="0">
                <a:solidFill>
                  <a:prstClr val="black"/>
                </a:solidFill>
              </a:rPr>
              <a:t>Oír</a:t>
            </a:r>
            <a:r>
              <a:rPr lang="en-US" sz="3200" dirty="0" smtClean="0">
                <a:solidFill>
                  <a:prstClr val="black"/>
                </a:solidFill>
              </a:rPr>
              <a:t>)</a:t>
            </a:r>
            <a:br>
              <a:rPr lang="en-US" sz="3200" dirty="0" smtClean="0">
                <a:solidFill>
                  <a:prstClr val="black"/>
                </a:solidFill>
              </a:rPr>
            </a:br>
            <a:r>
              <a:rPr lang="en-US" sz="3200" dirty="0" smtClean="0">
                <a:solidFill>
                  <a:prstClr val="black"/>
                </a:solidFill>
              </a:rPr>
              <a:t>12. </a:t>
            </a:r>
            <a:r>
              <a:rPr lang="en-US" sz="3200" dirty="0" err="1" smtClean="0">
                <a:solidFill>
                  <a:prstClr val="black"/>
                </a:solidFill>
              </a:rPr>
              <a:t>Yo</a:t>
            </a:r>
            <a:r>
              <a:rPr lang="en-US" sz="3200" dirty="0" smtClean="0">
                <a:solidFill>
                  <a:prstClr val="black"/>
                </a:solidFill>
              </a:rPr>
              <a:t> SALGO (</a:t>
            </a:r>
            <a:r>
              <a:rPr lang="en-US" sz="3200" dirty="0" err="1" smtClean="0">
                <a:solidFill>
                  <a:prstClr val="black"/>
                </a:solidFill>
              </a:rPr>
              <a:t>Salir</a:t>
            </a:r>
            <a:r>
              <a:rPr lang="en-US" sz="3200" dirty="0" smtClean="0">
                <a:solidFill>
                  <a:prstClr val="black"/>
                </a:solidFill>
              </a:rPr>
              <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60590"/>
          </a:xfrm>
        </p:spPr>
        <p:txBody>
          <a:bodyPr/>
          <a:lstStyle/>
          <a:p>
            <a:r>
              <a:rPr lang="en-US" dirty="0" smtClean="0"/>
              <a:t>Using the present progressive, tell me what everyone is doing…</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743760" y="1600200"/>
            <a:ext cx="5574005" cy="408476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7"/>
            <a:ext cx="8229600" cy="6230975"/>
          </a:xfrm>
        </p:spPr>
        <p:txBody>
          <a:bodyPr/>
          <a:lstStyle/>
          <a:p>
            <a:r>
              <a:rPr lang="en-US" dirty="0" err="1" smtClean="0"/>
              <a:t>Qué</a:t>
            </a:r>
            <a:r>
              <a:rPr lang="en-US" dirty="0" smtClean="0"/>
              <a:t> </a:t>
            </a:r>
            <a:r>
              <a:rPr lang="en-US" dirty="0" err="1" smtClean="0"/>
              <a:t>tiempo</a:t>
            </a:r>
            <a:r>
              <a:rPr lang="en-US" dirty="0" smtClean="0"/>
              <a:t> </a:t>
            </a:r>
            <a:r>
              <a:rPr lang="en-US" dirty="0" err="1" smtClean="0"/>
              <a:t>hace</a:t>
            </a:r>
            <a:r>
              <a:rPr lang="en-US" dirty="0" smtClean="0"/>
              <a:t>?</a:t>
            </a:r>
            <a:br>
              <a:rPr lang="en-US" dirty="0" smtClean="0"/>
            </a:br>
            <a:r>
              <a:rPr lang="en-US" dirty="0"/>
              <a:t/>
            </a:r>
            <a:br>
              <a:rPr lang="en-US" dirty="0"/>
            </a:b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Homer </a:t>
            </a:r>
            <a:r>
              <a:rPr lang="en-US" dirty="0" err="1" smtClean="0"/>
              <a:t>está</a:t>
            </a:r>
            <a:r>
              <a:rPr lang="en-US" dirty="0" smtClean="0"/>
              <a:t> </a:t>
            </a:r>
            <a:r>
              <a:rPr lang="en-US" dirty="0" err="1" smtClean="0"/>
              <a:t>corriendo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43760" y="1600200"/>
            <a:ext cx="5574005" cy="4084767"/>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37408" y="1844171"/>
            <a:ext cx="5253461" cy="3955308"/>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chicos</a:t>
            </a:r>
            <a:r>
              <a:rPr lang="en-US" dirty="0" smtClean="0"/>
              <a:t> </a:t>
            </a:r>
            <a:r>
              <a:rPr lang="en-US" dirty="0" err="1" smtClean="0"/>
              <a:t>están</a:t>
            </a:r>
            <a:r>
              <a:rPr lang="en-US" dirty="0" smtClean="0"/>
              <a:t> </a:t>
            </a:r>
            <a:r>
              <a:rPr lang="en-US" dirty="0" err="1" smtClean="0"/>
              <a:t>jugando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37408" y="1844171"/>
            <a:ext cx="5253461" cy="395530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17191" y="1995982"/>
            <a:ext cx="4335777" cy="398372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Ellos</a:t>
            </a:r>
            <a:r>
              <a:rPr lang="en-US" dirty="0" smtClean="0"/>
              <a:t> </a:t>
            </a:r>
            <a:r>
              <a:rPr lang="en-US" dirty="0" err="1" smtClean="0"/>
              <a:t>están</a:t>
            </a:r>
            <a:r>
              <a:rPr lang="en-US" dirty="0" smtClean="0"/>
              <a:t> </a:t>
            </a:r>
            <a:r>
              <a:rPr lang="en-US" dirty="0" err="1" smtClean="0"/>
              <a:t>hablando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17191" y="1995982"/>
            <a:ext cx="4335777" cy="398372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24461" y="2156275"/>
            <a:ext cx="5459849" cy="3497412"/>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Ellos</a:t>
            </a:r>
            <a:r>
              <a:rPr lang="en-US" dirty="0" smtClean="0"/>
              <a:t> </a:t>
            </a:r>
            <a:r>
              <a:rPr lang="en-US" dirty="0" err="1" smtClean="0"/>
              <a:t>están</a:t>
            </a:r>
            <a:r>
              <a:rPr lang="en-US" dirty="0" smtClean="0"/>
              <a:t> </a:t>
            </a:r>
            <a:r>
              <a:rPr lang="en-US" dirty="0" err="1" smtClean="0"/>
              <a:t>le</a:t>
            </a:r>
            <a:r>
              <a:rPr lang="en-US" dirty="0" err="1" smtClean="0">
                <a:solidFill>
                  <a:srgbClr val="FF0000"/>
                </a:solidFill>
              </a:rPr>
              <a:t>y</a:t>
            </a:r>
            <a:r>
              <a:rPr lang="en-US" dirty="0" err="1" smtClean="0"/>
              <a:t>endo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24461" y="2156275"/>
            <a:ext cx="5459849" cy="3497412"/>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005050" y="1600199"/>
            <a:ext cx="5419887" cy="4208383"/>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Ella </a:t>
            </a:r>
            <a:r>
              <a:rPr lang="en-US" dirty="0" err="1" smtClean="0"/>
              <a:t>está</a:t>
            </a:r>
            <a:r>
              <a:rPr lang="en-US" dirty="0" smtClean="0"/>
              <a:t> </a:t>
            </a:r>
            <a:r>
              <a:rPr lang="en-US" dirty="0" err="1" smtClean="0"/>
              <a:t>d</a:t>
            </a:r>
            <a:r>
              <a:rPr lang="en-US" dirty="0" err="1" smtClean="0">
                <a:solidFill>
                  <a:srgbClr val="FF0000"/>
                </a:solidFill>
              </a:rPr>
              <a:t>u</a:t>
            </a:r>
            <a:r>
              <a:rPr lang="en-US" dirty="0" err="1" smtClean="0"/>
              <a:t>rmiendo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005050" y="1600199"/>
            <a:ext cx="5419887" cy="420838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2548"/>
          </a:xfrm>
        </p:spPr>
        <p:txBody>
          <a:bodyPr>
            <a:normAutofit fontScale="90000"/>
          </a:bodyPr>
          <a:lstStyle/>
          <a:p>
            <a:r>
              <a:rPr lang="en-US" dirty="0" smtClean="0"/>
              <a:t>Do a short write up </a:t>
            </a:r>
            <a:r>
              <a:rPr lang="en-US" smtClean="0"/>
              <a:t>for me:</a:t>
            </a:r>
            <a:br>
              <a:rPr lang="en-US" smtClean="0"/>
            </a:br>
            <a:r>
              <a:rPr lang="en-US" smtClean="0"/>
              <a:t>If </a:t>
            </a:r>
            <a:r>
              <a:rPr lang="en-US" dirty="0" smtClean="0"/>
              <a:t>you had to choose, what would you last meal be?</a:t>
            </a:r>
            <a:br>
              <a:rPr lang="en-US" dirty="0" smtClean="0"/>
            </a:br>
            <a:r>
              <a:rPr lang="en-US" dirty="0" smtClean="0"/>
              <a:t>What would you eat?</a:t>
            </a:r>
            <a:br>
              <a:rPr lang="en-US" dirty="0" smtClean="0"/>
            </a:br>
            <a:r>
              <a:rPr lang="en-US" dirty="0" smtClean="0"/>
              <a:t>What would that food be made of?</a:t>
            </a:r>
            <a:br>
              <a:rPr lang="en-US" dirty="0" smtClean="0"/>
            </a:br>
            <a:r>
              <a:rPr lang="en-US" dirty="0" smtClean="0"/>
              <a:t>Who would you eat it with?</a:t>
            </a:r>
            <a:br>
              <a:rPr lang="en-US" dirty="0" smtClean="0"/>
            </a:br>
            <a:r>
              <a:rPr lang="en-US" dirty="0" smtClean="0"/>
              <a:t>Why?</a:t>
            </a:r>
            <a:br>
              <a:rPr lang="en-US" dirty="0" smtClean="0"/>
            </a:br>
            <a:r>
              <a:rPr lang="en-US" dirty="0" smtClean="0"/>
              <a:t>Is it you favorite meal, or just something you have always wanted to eat?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76079"/>
          </a:xfrm>
        </p:spPr>
        <p:txBody>
          <a:bodyPr/>
          <a:lstStyle/>
          <a:p>
            <a:r>
              <a:rPr lang="en-US" dirty="0" smtClean="0"/>
              <a:t>Remember, in English we say “it is cold”, in Spanish we use “to be” and “it makes” depending on the kind of weather we are describing.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152510"/>
          </a:xfrm>
        </p:spPr>
        <p:txBody>
          <a:bodyPr/>
          <a:lstStyle/>
          <a:p>
            <a:endParaRPr lang="en-US" dirty="0"/>
          </a:p>
        </p:txBody>
      </p:sp>
      <p:graphicFrame>
        <p:nvGraphicFramePr>
          <p:cNvPr id="4" name="Table 3"/>
          <p:cNvGraphicFramePr>
            <a:graphicFrameLocks noGrp="1"/>
          </p:cNvGraphicFramePr>
          <p:nvPr/>
        </p:nvGraphicFramePr>
        <p:xfrm>
          <a:off x="457200" y="1397000"/>
          <a:ext cx="8229600" cy="26568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Verb Only</a:t>
                      </a:r>
                      <a:endParaRPr lang="en-US" dirty="0"/>
                    </a:p>
                  </a:txBody>
                  <a:tcPr/>
                </a:tc>
                <a:tc>
                  <a:txBody>
                    <a:bodyPr/>
                    <a:lstStyle/>
                    <a:p>
                      <a:r>
                        <a:rPr lang="en-US" dirty="0" err="1" smtClean="0"/>
                        <a:t>Estar</a:t>
                      </a:r>
                      <a:endParaRPr lang="en-US" dirty="0"/>
                    </a:p>
                  </a:txBody>
                  <a:tcPr/>
                </a:tc>
                <a:tc>
                  <a:txBody>
                    <a:bodyPr/>
                    <a:lstStyle/>
                    <a:p>
                      <a:r>
                        <a:rPr lang="en-US" dirty="0" err="1" smtClean="0"/>
                        <a:t>Hacer</a:t>
                      </a:r>
                      <a:endParaRPr lang="en-US" dirty="0"/>
                    </a:p>
                  </a:txBody>
                  <a:tcPr/>
                </a:tc>
              </a:tr>
              <a:tr h="370840">
                <a:tc>
                  <a:txBody>
                    <a:bodyPr/>
                    <a:lstStyle/>
                    <a:p>
                      <a:r>
                        <a:rPr lang="en-US" dirty="0" err="1" smtClean="0"/>
                        <a:t>Nieva</a:t>
                      </a:r>
                      <a:r>
                        <a:rPr lang="en-US" baseline="0" dirty="0" smtClean="0"/>
                        <a:t> (mucho)- It snows (a lot)</a:t>
                      </a:r>
                    </a:p>
                    <a:p>
                      <a:r>
                        <a:rPr lang="en-US" baseline="0" dirty="0" err="1" smtClean="0"/>
                        <a:t>Llueve</a:t>
                      </a:r>
                      <a:r>
                        <a:rPr lang="en-US" baseline="0" dirty="0" smtClean="0"/>
                        <a:t> (much) it rains (a lot)</a:t>
                      </a:r>
                      <a:endParaRPr lang="en-US" dirty="0"/>
                    </a:p>
                  </a:txBody>
                  <a:tcPr/>
                </a:tc>
                <a:tc>
                  <a:txBody>
                    <a:bodyPr/>
                    <a:lstStyle/>
                    <a:p>
                      <a:r>
                        <a:rPr lang="en-US" dirty="0" err="1" smtClean="0"/>
                        <a:t>Está</a:t>
                      </a:r>
                      <a:r>
                        <a:rPr lang="en-US" dirty="0" smtClean="0"/>
                        <a:t> </a:t>
                      </a:r>
                      <a:r>
                        <a:rPr lang="en-US" dirty="0" err="1" smtClean="0"/>
                        <a:t>nublado</a:t>
                      </a:r>
                      <a:r>
                        <a:rPr lang="en-US" dirty="0" smtClean="0"/>
                        <a:t>-</a:t>
                      </a:r>
                      <a:r>
                        <a:rPr lang="en-US" baseline="0" dirty="0" smtClean="0"/>
                        <a:t> its cloudy</a:t>
                      </a:r>
                    </a:p>
                    <a:p>
                      <a:r>
                        <a:rPr lang="en-US" baseline="0" dirty="0" err="1" smtClean="0"/>
                        <a:t>Está</a:t>
                      </a:r>
                      <a:r>
                        <a:rPr lang="en-US" baseline="0" dirty="0" smtClean="0"/>
                        <a:t> fresco- its brisk</a:t>
                      </a:r>
                      <a:endParaRPr lang="en-US" dirty="0"/>
                    </a:p>
                  </a:txBody>
                  <a:tcPr/>
                </a:tc>
                <a:tc>
                  <a:txBody>
                    <a:bodyPr/>
                    <a:lstStyle/>
                    <a:p>
                      <a:r>
                        <a:rPr lang="en-US" dirty="0" err="1" smtClean="0"/>
                        <a:t>Hace</a:t>
                      </a:r>
                      <a:r>
                        <a:rPr lang="en-US" baseline="0" dirty="0" smtClean="0"/>
                        <a:t> sol- its sunny</a:t>
                      </a:r>
                    </a:p>
                    <a:p>
                      <a:r>
                        <a:rPr lang="en-US" baseline="0" dirty="0" err="1" smtClean="0"/>
                        <a:t>Hace</a:t>
                      </a:r>
                      <a:r>
                        <a:rPr lang="en-US" baseline="0" dirty="0" smtClean="0"/>
                        <a:t> </a:t>
                      </a:r>
                      <a:r>
                        <a:rPr lang="en-US" baseline="0" dirty="0" err="1" smtClean="0"/>
                        <a:t>calor</a:t>
                      </a:r>
                      <a:r>
                        <a:rPr lang="en-US" baseline="0" dirty="0" smtClean="0"/>
                        <a:t>- its hot</a:t>
                      </a:r>
                    </a:p>
                    <a:p>
                      <a:r>
                        <a:rPr lang="en-US" baseline="0" dirty="0" err="1" smtClean="0"/>
                        <a:t>Hacer</a:t>
                      </a:r>
                      <a:r>
                        <a:rPr lang="en-US" baseline="0" dirty="0" smtClean="0"/>
                        <a:t> </a:t>
                      </a:r>
                      <a:r>
                        <a:rPr lang="en-US" baseline="0" dirty="0" err="1" smtClean="0"/>
                        <a:t>frío</a:t>
                      </a:r>
                      <a:r>
                        <a:rPr lang="en-US" baseline="0" dirty="0" smtClean="0"/>
                        <a:t>- its cold</a:t>
                      </a:r>
                    </a:p>
                    <a:p>
                      <a:r>
                        <a:rPr lang="en-US" baseline="0" dirty="0" err="1" smtClean="0"/>
                        <a:t>Hace</a:t>
                      </a:r>
                      <a:r>
                        <a:rPr lang="en-US" baseline="0" dirty="0" smtClean="0"/>
                        <a:t> </a:t>
                      </a:r>
                      <a:r>
                        <a:rPr lang="en-US" baseline="0" dirty="0" err="1" smtClean="0"/>
                        <a:t>viento</a:t>
                      </a:r>
                      <a:r>
                        <a:rPr lang="en-US" baseline="0" dirty="0" smtClean="0"/>
                        <a:t>- its windy</a:t>
                      </a:r>
                    </a:p>
                    <a:p>
                      <a:r>
                        <a:rPr lang="en-US" baseline="0" dirty="0" err="1" smtClean="0"/>
                        <a:t>Hace</a:t>
                      </a:r>
                      <a:r>
                        <a:rPr lang="en-US" baseline="0" dirty="0" smtClean="0"/>
                        <a:t> </a:t>
                      </a:r>
                      <a:r>
                        <a:rPr lang="en-US" baseline="0" dirty="0" err="1" smtClean="0"/>
                        <a:t>buen</a:t>
                      </a:r>
                      <a:r>
                        <a:rPr lang="en-US" baseline="0" dirty="0" smtClean="0"/>
                        <a:t> </a:t>
                      </a:r>
                      <a:r>
                        <a:rPr lang="en-US" baseline="0" dirty="0" err="1" smtClean="0"/>
                        <a:t>tiempo</a:t>
                      </a:r>
                      <a:r>
                        <a:rPr lang="en-US" baseline="0" dirty="0" smtClean="0"/>
                        <a:t>- its nice out</a:t>
                      </a:r>
                    </a:p>
                    <a:p>
                      <a:r>
                        <a:rPr lang="en-US" baseline="0" dirty="0" err="1" smtClean="0"/>
                        <a:t>Hace</a:t>
                      </a:r>
                      <a:r>
                        <a:rPr lang="en-US" baseline="0" dirty="0" smtClean="0"/>
                        <a:t> mal </a:t>
                      </a:r>
                      <a:r>
                        <a:rPr lang="en-US" baseline="0" dirty="0" err="1" smtClean="0"/>
                        <a:t>tiempo</a:t>
                      </a:r>
                      <a:r>
                        <a:rPr lang="en-US" baseline="0" dirty="0" smtClean="0"/>
                        <a:t>- its bad out</a:t>
                      </a:r>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91810"/>
          </a:xfrm>
        </p:spPr>
        <p:txBody>
          <a:bodyPr/>
          <a:lstStyle/>
          <a:p>
            <a:r>
              <a:rPr lang="en-US" dirty="0" err="1" smtClean="0"/>
              <a:t>Comó</a:t>
            </a:r>
            <a:r>
              <a:rPr lang="en-US" dirty="0" smtClean="0"/>
              <a:t> </a:t>
            </a:r>
            <a:r>
              <a:rPr lang="en-US" dirty="0" err="1" smtClean="0"/>
              <a:t>está</a:t>
            </a:r>
            <a:r>
              <a:rPr lang="en-US" dirty="0" smtClean="0"/>
              <a:t> el </a:t>
            </a:r>
            <a:r>
              <a:rPr lang="en-US" dirty="0" err="1" smtClean="0"/>
              <a:t>tiempo</a:t>
            </a:r>
            <a:r>
              <a:rPr lang="en-US" dirty="0" smtClean="0"/>
              <a:t> en…</a:t>
            </a:r>
            <a:br>
              <a:rPr lang="en-US" dirty="0" smtClean="0"/>
            </a:br>
            <a:r>
              <a:rPr lang="en-US" dirty="0" smtClean="0"/>
              <a:t/>
            </a:r>
            <a:br>
              <a:rPr lang="en-US" dirty="0" smtClean="0"/>
            </a:br>
            <a:r>
              <a:rPr lang="en-US" dirty="0" smtClean="0"/>
              <a:t>know 2 different ways to describe the temperature in the following places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err="1" smtClean="0"/>
              <a:t>Comó</a:t>
            </a:r>
            <a:r>
              <a:rPr lang="en-US" dirty="0" smtClean="0"/>
              <a:t> </a:t>
            </a:r>
            <a:r>
              <a:rPr lang="en-US" dirty="0" err="1" smtClean="0"/>
              <a:t>está</a:t>
            </a:r>
            <a:r>
              <a:rPr lang="en-US" dirty="0" smtClean="0"/>
              <a:t> el </a:t>
            </a:r>
            <a:r>
              <a:rPr lang="en-US" dirty="0" err="1" smtClean="0"/>
              <a:t>tiempo</a:t>
            </a:r>
            <a:r>
              <a:rPr lang="en-US" dirty="0" smtClean="0"/>
              <a:t> en… Siberia? </a:t>
            </a:r>
            <a:endParaRPr lang="en-US" dirty="0"/>
          </a:p>
        </p:txBody>
      </p:sp>
      <p:sp>
        <p:nvSpPr>
          <p:cNvPr id="4" name="Content Placeholder 3"/>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1561462" y="1600200"/>
            <a:ext cx="5646164" cy="422917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Hace</a:t>
            </a:r>
            <a:r>
              <a:rPr lang="en-US" dirty="0" smtClean="0"/>
              <a:t> </a:t>
            </a:r>
            <a:r>
              <a:rPr lang="en-US" dirty="0" err="1" smtClean="0"/>
              <a:t>frío</a:t>
            </a:r>
            <a:r>
              <a:rPr lang="en-US" dirty="0" smtClean="0"/>
              <a:t>, </a:t>
            </a:r>
            <a:r>
              <a:rPr lang="en-US" dirty="0" err="1" smtClean="0"/>
              <a:t>nieva</a:t>
            </a:r>
            <a:r>
              <a:rPr lang="en-US" dirty="0" smtClean="0"/>
              <a:t> mucho, </a:t>
            </a:r>
            <a:r>
              <a:rPr lang="en-US" dirty="0" err="1" smtClean="0"/>
              <a:t>hace</a:t>
            </a:r>
            <a:r>
              <a:rPr lang="en-US" dirty="0" smtClean="0"/>
              <a:t> </a:t>
            </a:r>
            <a:r>
              <a:rPr lang="en-US" dirty="0" err="1" smtClean="0"/>
              <a:t>viento</a:t>
            </a:r>
            <a:r>
              <a:rPr lang="en-US" dirty="0" smtClean="0"/>
              <a:t>, </a:t>
            </a:r>
            <a:r>
              <a:rPr lang="en-US" dirty="0" err="1" smtClean="0"/>
              <a:t>hace</a:t>
            </a:r>
            <a:r>
              <a:rPr lang="en-US" dirty="0" smtClean="0"/>
              <a:t> mal </a:t>
            </a:r>
            <a:r>
              <a:rPr lang="en-US" dirty="0" err="1" smtClean="0"/>
              <a:t>tiempo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61462" y="1600200"/>
            <a:ext cx="5646164" cy="422917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Comó</a:t>
            </a:r>
            <a:r>
              <a:rPr lang="en-US" dirty="0" smtClean="0"/>
              <a:t> </a:t>
            </a:r>
            <a:r>
              <a:rPr lang="en-US" dirty="0" err="1" smtClean="0"/>
              <a:t>está</a:t>
            </a:r>
            <a:r>
              <a:rPr lang="en-US" dirty="0" smtClean="0"/>
              <a:t> el </a:t>
            </a:r>
            <a:r>
              <a:rPr lang="en-US" dirty="0" err="1" smtClean="0"/>
              <a:t>tiempo</a:t>
            </a:r>
            <a:r>
              <a:rPr lang="en-US" dirty="0" smtClean="0"/>
              <a:t> en… Death Valley?</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73692" y="1600200"/>
            <a:ext cx="5690396" cy="4267797"/>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180</TotalTime>
  <Words>959</Words>
  <Application>Microsoft Macintosh PowerPoint</Application>
  <PresentationFormat>On-screen Show (4:3)</PresentationFormat>
  <Paragraphs>159</Paragraphs>
  <Slides>39</Slides>
  <Notes>0</Notes>
  <HiddenSlides>0</HiddenSlides>
  <MMClips>0</MMClips>
  <ScaleCrop>false</ScaleCrop>
  <HeadingPairs>
    <vt:vector size="4" baseType="variant">
      <vt:variant>
        <vt:lpstr>Design Template</vt:lpstr>
      </vt:variant>
      <vt:variant>
        <vt:i4>1</vt:i4>
      </vt:variant>
      <vt:variant>
        <vt:lpstr>Slide Titles</vt:lpstr>
      </vt:variant>
      <vt:variant>
        <vt:i4>39</vt:i4>
      </vt:variant>
    </vt:vector>
  </HeadingPairs>
  <TitlesOfParts>
    <vt:vector size="40" baseType="lpstr">
      <vt:lpstr>Office Theme</vt:lpstr>
      <vt:lpstr>Final Review  Don’t worry, you won’t end up looking like this when you see the test…  </vt:lpstr>
      <vt:lpstr>   </vt:lpstr>
      <vt:lpstr>Qué tiempo hace?  </vt:lpstr>
      <vt:lpstr>Remember, in English we say “it is cold”, in Spanish we use “to be” and “it makes” depending on the kind of weather we are describing.</vt:lpstr>
      <vt:lpstr>Slide 5</vt:lpstr>
      <vt:lpstr>Comó está el tiempo en…  know 2 different ways to describe the temperature in the following places</vt:lpstr>
      <vt:lpstr>Comó está el tiempo en… Siberia? </vt:lpstr>
      <vt:lpstr>Hace frío, nieva mucho, hace viento, hace mal tiempo</vt:lpstr>
      <vt:lpstr>Comó está el tiempo en… Death Valley?</vt:lpstr>
      <vt:lpstr>Hace sol, hace calor, no llueve</vt:lpstr>
      <vt:lpstr>Comó está el tiempo en… the jungle?</vt:lpstr>
      <vt:lpstr>Llueve mucho, hace calor, no nieva</vt:lpstr>
      <vt:lpstr>Comó está el tiempo en… Puerto Rico </vt:lpstr>
      <vt:lpstr>Hace sol, hace calor, hace fresco, hace buen tiempo</vt:lpstr>
      <vt:lpstr>Write five chores you do at home and the rooms you do them in</vt:lpstr>
      <vt:lpstr>  </vt:lpstr>
      <vt:lpstr>Slide 17</vt:lpstr>
      <vt:lpstr>Let’s write some together. Cuando vuelvo de escuela…</vt:lpstr>
      <vt:lpstr>Slide 19</vt:lpstr>
      <vt:lpstr>Dibujan las palabras nuevas en la mapa</vt:lpstr>
      <vt:lpstr>Irregular Verbs!</vt:lpstr>
      <vt:lpstr>   </vt:lpstr>
      <vt:lpstr>   </vt:lpstr>
      <vt:lpstr>    </vt:lpstr>
      <vt:lpstr>   </vt:lpstr>
      <vt:lpstr>1. Yo _______ (dar) 2. Nosotros _______ (poner) 3. Tú _______ (Pensar) 4. él _____ (jugar) 5. Ellas _______ (poder) 6. Ud. _______ (llegar) 7. Yo ______ (decir) 8. Ella ______ (pedir) 9. Uds. ______ (tener) 10. Tú ______ (querer) 11. Uds. _____(Oír) 12. Yo ______ (Salir)</vt:lpstr>
      <vt:lpstr>1. Yo DOY (dar) 2. Nosotros PONEMOS (poner) 3. Tú PIENSAS (Pensar) 4. él JUEGA (jugar) 5. Ellas PUEDEN (poder) 6. Ud. LLEGAN (llegar) 7. Yo DIGO (decir) 8. Ella PIDEN (pedir) 9. Uds. TIENEN (tener) 10. Tú QUERES (querer) 11. Uds. OYEN (Oír) 12. Yo SALGO (Salir)</vt:lpstr>
      <vt:lpstr>Using the present progressive, tell me what everyone is doing…</vt:lpstr>
      <vt:lpstr>Slide 29</vt:lpstr>
      <vt:lpstr>Homer está corriendo</vt:lpstr>
      <vt:lpstr>Slide 31</vt:lpstr>
      <vt:lpstr>Los chicos están jugando</vt:lpstr>
      <vt:lpstr>Slide 33</vt:lpstr>
      <vt:lpstr>Ellos están hablando</vt:lpstr>
      <vt:lpstr>Slide 35</vt:lpstr>
      <vt:lpstr>Ellos están leyendo</vt:lpstr>
      <vt:lpstr>Slide 37</vt:lpstr>
      <vt:lpstr>Ella está durmiendo</vt:lpstr>
      <vt:lpstr>Do a short write up for me: If you had to choose, what would you last meal be? What would you eat? What would that food be made of? Who would you eat it with? Why? Is it you favorite meal, or just something you have always wanted to eat?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Review  Don’t worry, you won’t end up like this…  </dc:title>
  <dc:creator>Frankel Jewish Academy</dc:creator>
  <cp:lastModifiedBy>Frankel Jewish Academy</cp:lastModifiedBy>
  <cp:revision>5</cp:revision>
  <dcterms:created xsi:type="dcterms:W3CDTF">2012-05-17T13:21:12Z</dcterms:created>
  <dcterms:modified xsi:type="dcterms:W3CDTF">2012-05-17T13:31:12Z</dcterms:modified>
</cp:coreProperties>
</file>